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3" r:id="rId3"/>
    <p:sldId id="306" r:id="rId4"/>
    <p:sldId id="453" r:id="rId5"/>
    <p:sldId id="378" r:id="rId6"/>
    <p:sldId id="455" r:id="rId7"/>
    <p:sldId id="456" r:id="rId8"/>
    <p:sldId id="457" r:id="rId9"/>
    <p:sldId id="460" r:id="rId10"/>
    <p:sldId id="387" r:id="rId11"/>
    <p:sldId id="461" r:id="rId12"/>
    <p:sldId id="389" r:id="rId13"/>
    <p:sldId id="390" r:id="rId14"/>
    <p:sldId id="391" r:id="rId15"/>
    <p:sldId id="434" r:id="rId16"/>
    <p:sldId id="393" r:id="rId17"/>
    <p:sldId id="444" r:id="rId18"/>
    <p:sldId id="445" r:id="rId19"/>
    <p:sldId id="459" r:id="rId20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9424"/>
    <a:srgbClr val="5C8E26"/>
    <a:srgbClr val="69A12B"/>
    <a:srgbClr val="72AF2F"/>
    <a:srgbClr val="33CC33"/>
    <a:srgbClr val="A13AAC"/>
    <a:srgbClr val="008000"/>
    <a:srgbClr val="80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5" autoAdjust="0"/>
    <p:restoredTop sz="96655" autoAdjust="0"/>
  </p:normalViewPr>
  <p:slideViewPr>
    <p:cSldViewPr>
      <p:cViewPr varScale="1">
        <p:scale>
          <a:sx n="88" d="100"/>
          <a:sy n="88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10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E4663A9A-3A00-4493-939F-36FA12843A83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B1903512-7CC0-4463-8F70-DE93889CD023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FA70D7B7-8197-408F-BFBD-5BC02993F1E2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4" tIns="49517" rIns="99034" bIns="49517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34" tIns="49517" rIns="99034" bIns="49517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3D804627-52F4-4B6D-A8E1-DC3DA2A3EAB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17A3FE-893A-4C15-B559-9C1243DD6B36}" type="slidenum">
              <a:rPr lang="fr-FR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19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988E6A-A383-4B17-A4D2-0DA6C630F9DA}" type="slidenum">
              <a:rPr lang="fr-FR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639F918-9830-4BF1-8986-D7DDCF1BEAF1}" type="slidenum">
              <a:rPr lang="fr-FR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40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4069B8-3B55-4CA6-BA29-2E6AD9A3C4EF}" type="slidenum">
              <a:rPr lang="fr-FR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u numéro de diapositiv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3FD33F-310B-4062-93A1-36DE725CDBD1}" type="slidenum">
              <a:rPr lang="fr-FR"/>
              <a:pPr/>
              <a:t>13</a:t>
            </a:fld>
            <a:endParaRPr lang="fr-FR"/>
          </a:p>
        </p:txBody>
      </p:sp>
      <p:sp>
        <p:nvSpPr>
          <p:cNvPr id="4505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89013" y="766763"/>
            <a:ext cx="5122862" cy="38417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950" tIns="45976" rIns="91950" bIns="4597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« Dortoir à chaque étage », « metro, boulot, loisirs »</a:t>
            </a:r>
          </a:p>
        </p:txBody>
      </p:sp>
      <p:sp>
        <p:nvSpPr>
          <p:cNvPr id="45061" name="Espace réservé du numéro de diapositive 3"/>
          <p:cNvSpPr txBox="1">
            <a:spLocks noGrp="1"/>
          </p:cNvSpPr>
          <p:nvPr/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43" tIns="45970" rIns="91943" bIns="45970" anchor="b"/>
          <a:lstStyle/>
          <a:p>
            <a:pPr algn="r" defTabSz="917575"/>
            <a:fld id="{83E0AB4A-FBD0-4F54-B4E9-29C7C734A088}" type="slidenum">
              <a:rPr lang="fr-FR" sz="1300">
                <a:latin typeface="Calibri" pitchFamily="34" charset="0"/>
              </a:rPr>
              <a:pPr algn="r" defTabSz="917575"/>
              <a:t>13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60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FB6715-8B09-4F24-A6B8-ACA0FA8F7F11}" type="slidenum">
              <a:rPr lang="fr-FR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3084C09-A83F-4A20-ABAA-29A23C0F2CA7}" type="slidenum">
              <a:rPr lang="fr-FR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563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4DE959-6F01-4D92-A678-EA9DF34643F4}" type="slidenum">
              <a:rPr lang="fr-FR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573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1EB243-4D44-487D-8086-1F5DB4C47C5F}" type="slidenum">
              <a:rPr lang="fr-FR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604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C9C792-106C-46E3-A2F6-B7531D01CC4E}" type="slidenum">
              <a:rPr lang="fr-FR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u numéro de diapositiv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77296D-29CD-4798-B64C-E22EFEC21538}" type="slidenum">
              <a:rPr lang="fr-FR"/>
              <a:pPr/>
              <a:t>19</a:t>
            </a:fld>
            <a:endParaRPr lang="fr-FR"/>
          </a:p>
        </p:txBody>
      </p:sp>
      <p:sp>
        <p:nvSpPr>
          <p:cNvPr id="6144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89013" y="766763"/>
            <a:ext cx="5122862" cy="38417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950" tIns="45976" rIns="91950" bIns="4597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61445" name="Espace réservé du numéro de diapositive 3"/>
          <p:cNvSpPr txBox="1">
            <a:spLocks noGrp="1"/>
          </p:cNvSpPr>
          <p:nvPr/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43" tIns="45970" rIns="91943" bIns="45970" anchor="b"/>
          <a:lstStyle/>
          <a:p>
            <a:pPr algn="r" defTabSz="917575"/>
            <a:fld id="{041E6B84-3D2B-4CC9-BF00-EC34659DBEB3}" type="slidenum">
              <a:rPr lang="fr-FR" sz="1300">
                <a:latin typeface="Calibri" pitchFamily="34" charset="0"/>
              </a:rPr>
              <a:pPr algn="r" defTabSz="917575"/>
              <a:t>19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3BE68D-86B6-4A9F-A5BF-D99C49333847}" type="slidenum">
              <a:rPr lang="fr-FR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CF21D2-52F7-40BD-91EB-35D26836591A}" type="slidenum">
              <a:rPr lang="fr-FR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F2EDE3-C342-4372-9644-33ADF06F559C}" type="slidenum">
              <a:rPr lang="fr-FR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9B47D2-A78F-4482-97E3-05A5A9E504CD}" type="slidenum">
              <a:rPr lang="fr-FR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EAAAB0-F856-43F2-84B3-2440ED2472A9}" type="slidenum">
              <a:rPr lang="fr-FR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DDAF19-5DA7-441B-95BA-C922B60C3DF4}" type="slidenum">
              <a:rPr lang="fr-FR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3AEA15-E613-4020-A1A5-5C229CEFEBDF}" type="slidenum">
              <a:rPr lang="fr-FR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09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A9E662A-B13E-46DA-8210-9CC7CAA22A09}" type="slidenum">
              <a:rPr lang="fr-FR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6AFE53-383A-41F3-9E67-ED9808BC13A0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5FC69-F817-4C7A-BF44-86E40B59491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52B559-D1E2-4F53-AA24-AC6E2FDB7811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4137D-C346-4FC7-AA22-23F9D8A706E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6E7793-1F8C-46B3-B3B6-77B8DA34FACD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82AC1-F71E-4BE6-9D18-7AF2E1E9CB0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682ACF-6CD6-4580-BBE9-04AA7FBA30A5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14369-AAA7-4642-8EF2-5D24EEE404D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779FD1-9C60-4350-8671-C5B7183C0BA8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31611-78A4-4776-A4FA-8E9FE64FC0E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44D1B5-94AE-4128-81D0-C402EDBA614E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1407A-0292-40EF-B91B-54624B88E9C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ED4569-D765-4AB0-B448-B99B88E9A148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A24D9-EBAA-43AC-BF93-38790BB0A15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5B1F73-E91F-409C-868B-DF48DC7F3082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D3283-41CE-4066-8BBD-51D369BD8E7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31B2E4-7EFD-4501-B017-6E5343F8EF88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D99FF-7539-42B8-847D-A481D920F48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B48C60-1BA7-4770-BE13-EA44D4FD886D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E1256-B29E-4A15-8D8F-E09971A1C71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0077C9-A002-4D13-954C-2E6BCEA94706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3D93F-C3A5-422C-B54E-39EF7591644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8E14446-7A29-4078-84D9-310975422F0A}" type="datetimeFigureOut">
              <a:rPr lang="fr-FR"/>
              <a:pPr/>
              <a:t>26/09/2011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CEC8BAD-B487-438D-A28E-CC78B9AE872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92150"/>
            <a:ext cx="9144000" cy="6165850"/>
          </a:xfrm>
          <a:prstGeom prst="rect">
            <a:avLst/>
          </a:prstGeom>
          <a:solidFill>
            <a:schemeClr val="bg1">
              <a:lumMod val="9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" name="ZoneTexte 19"/>
          <p:cNvSpPr txBox="1">
            <a:spLocks noChangeArrowheads="1"/>
          </p:cNvSpPr>
          <p:nvPr/>
        </p:nvSpPr>
        <p:spPr bwMode="auto">
          <a:xfrm>
            <a:off x="-214313" y="0"/>
            <a:ext cx="9358313" cy="714375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fr-FR" sz="2000">
                <a:solidFill>
                  <a:schemeClr val="bg1"/>
                </a:solidFill>
                <a:latin typeface="Verdana" pitchFamily="34" charset="0"/>
                <a:cs typeface="Arial" charset="0"/>
              </a:rPr>
              <a:t/>
            </a:r>
            <a:br>
              <a:rPr lang="fr-FR" sz="2000">
                <a:solidFill>
                  <a:schemeClr val="bg1"/>
                </a:solidFill>
                <a:latin typeface="Verdana" pitchFamily="34" charset="0"/>
                <a:cs typeface="Arial" charset="0"/>
              </a:rPr>
            </a:br>
            <a:r>
              <a:rPr lang="fr-FR" sz="2000">
                <a:solidFill>
                  <a:schemeClr val="tx1"/>
                </a:solidFill>
                <a:latin typeface="Verdana" pitchFamily="34" charset="0"/>
                <a:cs typeface="Arial" charset="0"/>
              </a:rPr>
              <a:t>22/09/11</a:t>
            </a:r>
            <a:r>
              <a:rPr lang="fr-FR" sz="1600" b="1">
                <a:solidFill>
                  <a:schemeClr val="tx1"/>
                </a:solidFill>
                <a:latin typeface="Verdana" pitchFamily="34" charset="0"/>
                <a:cs typeface="Arial" charset="0"/>
              </a:rPr>
              <a:t>  Saint-Pierre-le-Chastel</a:t>
            </a: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0" y="620713"/>
            <a:ext cx="9144000" cy="714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fr-FR" sz="2800" b="1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endParaRPr lang="fr-FR" sz="3600" b="1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endParaRPr lang="fr-FR" sz="3600" b="1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r>
              <a:rPr lang="fr-FR" sz="36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Conseil Communautaire</a:t>
            </a:r>
          </a:p>
          <a:p>
            <a:pPr algn="ctr"/>
            <a:endParaRPr lang="fr-FR" sz="3600" b="1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r>
              <a:rPr lang="fr-F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Diagnostic de territoire et </a:t>
            </a:r>
          </a:p>
          <a:p>
            <a:r>
              <a:rPr lang="fr-F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définition d’une stratégie de développement</a:t>
            </a:r>
          </a:p>
          <a:p>
            <a:pPr algn="ctr"/>
            <a:endParaRPr lang="fr-FR" sz="2700" b="1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/>
            <a:endParaRPr lang="fr-FR" sz="2700" b="1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/>
            <a:endParaRPr lang="fr-FR" sz="2700" b="1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/>
            <a:r>
              <a:rPr lang="fr-FR" sz="2400" b="1" i="1" u="sng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Restitution de la mission d’accompagnement</a:t>
            </a:r>
          </a:p>
          <a:p>
            <a:pPr algn="ctr"/>
            <a:endParaRPr lang="fr-FR" sz="2400" b="1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/>
            <a:endParaRPr lang="fr-FR" sz="800" b="1">
              <a:latin typeface="Verdana" pitchFamily="34" charset="0"/>
            </a:endParaRPr>
          </a:p>
          <a:p>
            <a:pPr algn="ctr"/>
            <a:endParaRPr lang="fr-FR" sz="1400" b="1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/>
            <a:endParaRPr lang="fr-FR" sz="2800" b="1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/>
            <a:endParaRPr lang="fr-FR" sz="2400" b="1" i="1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/>
            <a:endParaRPr lang="fr-FR" sz="2400" b="1" i="1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pic>
        <p:nvPicPr>
          <p:cNvPr id="2053" name="Picture 10" descr="Photo 001"/>
          <p:cNvPicPr>
            <a:picLocks noChangeAspect="1" noChangeArrowheads="1"/>
          </p:cNvPicPr>
          <p:nvPr/>
        </p:nvPicPr>
        <p:blipFill>
          <a:blip r:embed="rId3" cstate="print"/>
          <a:srcRect r="7036" b="13948"/>
          <a:stretch>
            <a:fillRect/>
          </a:stretch>
        </p:blipFill>
        <p:spPr bwMode="auto">
          <a:xfrm>
            <a:off x="0" y="0"/>
            <a:ext cx="1335088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Image 10" descr="logo_petit_png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9563" y="1466850"/>
            <a:ext cx="2305050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196975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1267" name="Sous-titre 2"/>
          <p:cNvSpPr txBox="1">
            <a:spLocks/>
          </p:cNvSpPr>
          <p:nvPr/>
        </p:nvSpPr>
        <p:spPr bwMode="auto">
          <a:xfrm>
            <a:off x="136525" y="71438"/>
            <a:ext cx="897255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fr-FR" sz="3200" b="1" i="1">
                <a:solidFill>
                  <a:schemeClr val="bg1"/>
                </a:solidFill>
                <a:latin typeface="Trebuchet MS" pitchFamily="34" charset="0"/>
              </a:rPr>
              <a:t>Partager et adopter </a:t>
            </a:r>
          </a:p>
          <a:p>
            <a:pPr marL="342900" indent="-342900" algn="r">
              <a:spcBef>
                <a:spcPct val="20000"/>
              </a:spcBef>
            </a:pPr>
            <a:r>
              <a:rPr lang="fr-FR" sz="3200" b="1" i="1">
                <a:solidFill>
                  <a:schemeClr val="bg1"/>
                </a:solidFill>
                <a:latin typeface="Trebuchet MS" pitchFamily="34" charset="0"/>
              </a:rPr>
              <a:t>le projet de territoire</a:t>
            </a:r>
          </a:p>
          <a:p>
            <a:pPr marL="342900" indent="-342900" algn="r">
              <a:spcBef>
                <a:spcPct val="20000"/>
              </a:spcBef>
            </a:pPr>
            <a:endParaRPr lang="fr-FR" sz="2600" b="1" i="1">
              <a:latin typeface="Trebuchet MS" pitchFamily="34" charset="0"/>
            </a:endParaRPr>
          </a:p>
        </p:txBody>
      </p:sp>
      <p:sp>
        <p:nvSpPr>
          <p:cNvPr id="11268" name="ZoneTexte 9"/>
          <p:cNvSpPr txBox="1">
            <a:spLocks noChangeArrowheads="1"/>
          </p:cNvSpPr>
          <p:nvPr/>
        </p:nvSpPr>
        <p:spPr bwMode="auto">
          <a:xfrm>
            <a:off x="57150" y="1649413"/>
            <a:ext cx="77724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2</a:t>
            </a:r>
            <a:r>
              <a:rPr lang="fr-FR" sz="2800" b="1" baseline="30000">
                <a:solidFill>
                  <a:srgbClr val="C00000"/>
                </a:solidFill>
                <a:latin typeface="Trebuchet MS" pitchFamily="34" charset="0"/>
              </a:rPr>
              <a:t>nde</a:t>
            </a:r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 Conférence des Partenaires Territoriaux </a:t>
            </a:r>
          </a:p>
          <a:p>
            <a:r>
              <a:rPr lang="fr-FR" sz="2400" b="1">
                <a:latin typeface="Trebuchet MS" pitchFamily="34" charset="0"/>
              </a:rPr>
              <a:t>Pontgibaud, 5 juillet 2011</a:t>
            </a:r>
          </a:p>
        </p:txBody>
      </p:sp>
      <p:sp>
        <p:nvSpPr>
          <p:cNvPr id="11269" name="ZoneTexte 5"/>
          <p:cNvSpPr txBox="1">
            <a:spLocks noChangeArrowheads="1"/>
          </p:cNvSpPr>
          <p:nvPr/>
        </p:nvSpPr>
        <p:spPr bwMode="auto">
          <a:xfrm>
            <a:off x="7938" y="2505075"/>
            <a:ext cx="6588125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Présentation en avant première du projet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Echanges et débats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18 participants, 14 organismes</a:t>
            </a:r>
          </a:p>
          <a:p>
            <a:pPr marL="342900" indent="-342900">
              <a:buFont typeface="Arial" charset="0"/>
              <a:buChar char="•"/>
            </a:pPr>
            <a:endParaRPr lang="fr-FR" sz="2000" i="1">
              <a:latin typeface="Trebuchet MS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fr-FR" sz="2400">
              <a:latin typeface="Trebuchet MS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fr-FR" sz="2400">
              <a:latin typeface="Trebuchet MS" pitchFamily="34" charset="0"/>
            </a:endParaRPr>
          </a:p>
        </p:txBody>
      </p:sp>
      <p:pic>
        <p:nvPicPr>
          <p:cNvPr id="11270" name="Image 12" descr="2-me conf-rence des partenaires - Juillet 2011 -1-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3300" y="2182813"/>
            <a:ext cx="30607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71438" y="3708400"/>
            <a:ext cx="8964612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12 septembre 2011 </a:t>
            </a:r>
          </a:p>
          <a:p>
            <a:pPr marL="342900" indent="-342900"/>
            <a:r>
              <a:rPr lang="fr-FR" sz="2400" b="1" i="1">
                <a:latin typeface="Trebuchet MS" pitchFamily="34" charset="0"/>
              </a:rPr>
              <a:t>4</a:t>
            </a:r>
            <a:r>
              <a:rPr lang="fr-FR" sz="2400" b="1" i="1" baseline="30000">
                <a:latin typeface="Trebuchet MS" pitchFamily="34" charset="0"/>
              </a:rPr>
              <a:t>ème</a:t>
            </a:r>
            <a:r>
              <a:rPr lang="fr-FR" sz="2400" b="1" i="1">
                <a:latin typeface="Trebuchet MS" pitchFamily="34" charset="0"/>
              </a:rPr>
              <a:t> Comité de Pilotage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Échanges sur la stratégie et les actions prioritaires</a:t>
            </a:r>
          </a:p>
          <a:p>
            <a:pPr marL="342900" indent="-342900"/>
            <a:endParaRPr lang="fr-FR" sz="2000" i="1">
              <a:latin typeface="Trebuchet MS" pitchFamily="34" charset="0"/>
            </a:endParaRPr>
          </a:p>
          <a:p>
            <a:pPr marL="342900" indent="-342900"/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22 septembre 2011 </a:t>
            </a:r>
          </a:p>
          <a:p>
            <a:pPr marL="342900" indent="-342900"/>
            <a:r>
              <a:rPr lang="fr-FR" sz="2400" b="1" i="1">
                <a:latin typeface="Trebuchet MS" pitchFamily="34" charset="0"/>
              </a:rPr>
              <a:t>Conseil Communautaire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Présentation du projet de territoire/mise en débat/vote</a:t>
            </a:r>
          </a:p>
          <a:p>
            <a:pPr marL="342900" indent="-342900"/>
            <a:endParaRPr lang="fr-FR" sz="2800" b="1">
              <a:latin typeface="Trebuchet MS" pitchFamily="34" charset="0"/>
            </a:endParaRPr>
          </a:p>
          <a:p>
            <a:pPr marL="342900" indent="-342900"/>
            <a:endParaRPr lang="fr-FR" b="1">
              <a:latin typeface="Trebuchet MS" pitchFamily="34" charset="0"/>
            </a:endParaRPr>
          </a:p>
          <a:p>
            <a:pPr marL="342900" indent="-342900" algn="ctr"/>
            <a:endParaRPr lang="fr-FR" b="1">
              <a:latin typeface="Trebuchet MS" pitchFamily="34" charset="0"/>
            </a:endParaRPr>
          </a:p>
          <a:p>
            <a:pPr marL="342900" indent="-342900" algn="ctr"/>
            <a:endParaRPr lang="fr-FR" b="1">
              <a:latin typeface="Trebuchet MS" pitchFamily="34" charset="0"/>
            </a:endParaRPr>
          </a:p>
        </p:txBody>
      </p:sp>
      <p:pic>
        <p:nvPicPr>
          <p:cNvPr id="11272" name="Image 8" descr="logo_petit_png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313" y="200025"/>
            <a:ext cx="1389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2"/>
          <p:cNvSpPr txBox="1">
            <a:spLocks/>
          </p:cNvSpPr>
          <p:nvPr/>
        </p:nvSpPr>
        <p:spPr bwMode="auto">
          <a:xfrm>
            <a:off x="0" y="2938463"/>
            <a:ext cx="9144000" cy="210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indent="-742950" algn="ctr">
              <a:spcBef>
                <a:spcPct val="20000"/>
              </a:spcBef>
            </a:pPr>
            <a:r>
              <a:rPr lang="fr-FR" sz="4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2. Présentation du projet de territoire</a:t>
            </a:r>
            <a:endParaRPr lang="fr-FR" sz="2000" b="1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pic>
        <p:nvPicPr>
          <p:cNvPr id="12292" name="Image 11" descr="logo_petit_p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313" y="200025"/>
            <a:ext cx="1389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052513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250825" y="1438275"/>
            <a:ext cx="7416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746625" algn="l"/>
              </a:tabLst>
            </a:pPr>
            <a:r>
              <a:rPr lang="fr-FR" sz="2400" b="1">
                <a:latin typeface="Trebuchet MS" pitchFamily="34" charset="0"/>
              </a:rPr>
              <a:t>Scénarios</a:t>
            </a:r>
            <a:r>
              <a:rPr lang="fr-FR" sz="2800">
                <a:latin typeface="Trebuchet MS" pitchFamily="34" charset="0"/>
              </a:rPr>
              <a:t>  </a:t>
            </a:r>
            <a:r>
              <a:rPr lang="fr-FR" sz="4400" u="sng">
                <a:latin typeface="Trebuchet MS" pitchFamily="34" charset="0"/>
              </a:rPr>
              <a:t>C + D </a:t>
            </a:r>
            <a:r>
              <a:rPr lang="fr-FR" sz="2800" u="sng">
                <a:latin typeface="Trebuchet MS" pitchFamily="34" charset="0"/>
              </a:rPr>
              <a:t>= </a:t>
            </a:r>
            <a:r>
              <a:rPr lang="fr-FR" sz="2800" b="1" u="sng">
                <a:latin typeface="Trebuchet MS" pitchFamily="34" charset="0"/>
              </a:rPr>
              <a:t>un nouveau scénario</a:t>
            </a:r>
          </a:p>
          <a:p>
            <a:pPr>
              <a:tabLst>
                <a:tab pos="4746625" algn="l"/>
              </a:tabLst>
            </a:pPr>
            <a:r>
              <a:rPr lang="fr-FR" sz="2800">
                <a:latin typeface="Trebuchet MS" pitchFamily="34" charset="0"/>
              </a:rPr>
              <a:t> </a:t>
            </a:r>
          </a:p>
          <a:p>
            <a:pPr>
              <a:tabLst>
                <a:tab pos="4746625" algn="l"/>
              </a:tabLst>
            </a:pPr>
            <a:endParaRPr lang="fr-FR" sz="2800">
              <a:latin typeface="Trebuchet MS" pitchFamily="34" charset="0"/>
            </a:endParaRPr>
          </a:p>
          <a:p>
            <a:pPr lvl="3">
              <a:buFont typeface="Wingdings" pitchFamily="2" charset="2"/>
              <a:buChar char="Ø"/>
              <a:tabLst>
                <a:tab pos="4746625" algn="l"/>
              </a:tabLst>
            </a:pPr>
            <a:endParaRPr lang="fr-FR" sz="2800" i="1">
              <a:latin typeface="Trebuchet MS" pitchFamily="34" charset="0"/>
            </a:endParaRPr>
          </a:p>
        </p:txBody>
      </p:sp>
      <p:sp>
        <p:nvSpPr>
          <p:cNvPr id="13316" name="Sous-titre 2"/>
          <p:cNvSpPr txBox="1">
            <a:spLocks/>
          </p:cNvSpPr>
          <p:nvPr/>
        </p:nvSpPr>
        <p:spPr bwMode="auto">
          <a:xfrm>
            <a:off x="-285750" y="274638"/>
            <a:ext cx="94297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ts val="4200"/>
              </a:lnSpc>
              <a:spcBef>
                <a:spcPct val="20000"/>
              </a:spcBef>
            </a:pPr>
            <a:r>
              <a:rPr lang="fr-FR" sz="4000" b="1" i="1">
                <a:solidFill>
                  <a:schemeClr val="bg1"/>
                </a:solidFill>
                <a:latin typeface="Trebuchet MS" pitchFamily="34" charset="0"/>
              </a:rPr>
              <a:t>Le scénario choisi</a:t>
            </a:r>
            <a:endParaRPr lang="fr-FR" sz="36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619125" y="3998913"/>
            <a:ext cx="7632700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3000"/>
              </a:lnSpc>
            </a:pPr>
            <a:r>
              <a:rPr lang="fr-FR" sz="3600" b="1" i="1">
                <a:latin typeface="Trebuchet MS" pitchFamily="34" charset="0"/>
              </a:rPr>
              <a:t>« Ruralis in metropolis »</a:t>
            </a:r>
          </a:p>
          <a:p>
            <a:pPr algn="ctr">
              <a:lnSpc>
                <a:spcPts val="3000"/>
              </a:lnSpc>
            </a:pPr>
            <a:endParaRPr lang="fr-FR" sz="2800" b="1" i="1">
              <a:latin typeface="Trebuchet MS" pitchFamily="34" charset="0"/>
            </a:endParaRPr>
          </a:p>
          <a:p>
            <a:pPr algn="ctr">
              <a:lnSpc>
                <a:spcPts val="3000"/>
              </a:lnSpc>
            </a:pPr>
            <a:r>
              <a:rPr lang="fr-FR" sz="2000" b="1" i="1">
                <a:solidFill>
                  <a:srgbClr val="C00000"/>
                </a:solidFill>
                <a:latin typeface="Trebuchet MS" pitchFamily="34" charset="0"/>
              </a:rPr>
              <a:t>Un territoire rural, ouvert sur l’urbain…</a:t>
            </a:r>
          </a:p>
          <a:p>
            <a:pPr algn="ctr">
              <a:lnSpc>
                <a:spcPts val="3000"/>
              </a:lnSpc>
            </a:pPr>
            <a:endParaRPr lang="fr-FR" sz="2000" b="1" i="1">
              <a:solidFill>
                <a:srgbClr val="C00000"/>
              </a:solidFill>
              <a:latin typeface="Trebuchet MS" pitchFamily="34" charset="0"/>
            </a:endParaRPr>
          </a:p>
          <a:p>
            <a:pPr algn="ctr">
              <a:lnSpc>
                <a:spcPts val="3000"/>
              </a:lnSpc>
            </a:pPr>
            <a:r>
              <a:rPr lang="fr-FR" sz="2000" b="1" i="1">
                <a:solidFill>
                  <a:srgbClr val="C00000"/>
                </a:solidFill>
                <a:latin typeface="Trebuchet MS" pitchFamily="34" charset="0"/>
              </a:rPr>
              <a:t>Jouer la carte de la ruralité dans une dynamique métropolitaine</a:t>
            </a:r>
          </a:p>
          <a:p>
            <a:pPr algn="ctr">
              <a:lnSpc>
                <a:spcPts val="3000"/>
              </a:lnSpc>
            </a:pPr>
            <a:endParaRPr lang="fr-FR" sz="2800" b="1" i="1">
              <a:latin typeface="Trebuchet MS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268413" y="3135313"/>
            <a:ext cx="1079500" cy="719137"/>
          </a:xfrm>
          <a:prstGeom prst="ellipse">
            <a:avLst/>
          </a:prstGeom>
          <a:solidFill>
            <a:srgbClr val="34942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6000" b="1">
                <a:solidFill>
                  <a:srgbClr val="FFFFFF"/>
                </a:solidFill>
                <a:cs typeface="Arial" charset="0"/>
              </a:rPr>
              <a:t>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7688" y="2852738"/>
            <a:ext cx="7920037" cy="3679825"/>
          </a:xfrm>
          <a:prstGeom prst="rect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3320" name="Image 9" descr="logo_petit_p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313" y="200025"/>
            <a:ext cx="1389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349424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4339" name="Text Box 10"/>
          <p:cNvSpPr txBox="1">
            <a:spLocks noChangeArrowheads="1"/>
          </p:cNvSpPr>
          <p:nvPr/>
        </p:nvSpPr>
        <p:spPr bwMode="auto">
          <a:xfrm>
            <a:off x="0" y="504825"/>
            <a:ext cx="9144000" cy="835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ts val="800"/>
              </a:spcBef>
            </a:pPr>
            <a:r>
              <a:rPr lang="fr-FR" sz="2200" b="1" i="1">
                <a:solidFill>
                  <a:srgbClr val="002060"/>
                </a:solidFill>
                <a:latin typeface="Trebuchet MS" pitchFamily="34" charset="0"/>
              </a:rPr>
              <a:t>La ruralité dans la métropole</a:t>
            </a:r>
          </a:p>
          <a:p>
            <a:pPr>
              <a:spcBef>
                <a:spcPts val="200"/>
              </a:spcBef>
            </a:pPr>
            <a:endParaRPr lang="fr-FR" sz="1000" b="1">
              <a:solidFill>
                <a:srgbClr val="A13AAC"/>
              </a:solidFill>
              <a:latin typeface="Trebuchet MS" pitchFamily="34" charset="0"/>
            </a:endParaRPr>
          </a:p>
          <a:p>
            <a:pPr>
              <a:spcBef>
                <a:spcPts val="200"/>
              </a:spcBef>
            </a:pPr>
            <a:r>
              <a:rPr lang="fr-FR" b="1">
                <a:solidFill>
                  <a:srgbClr val="C00000"/>
                </a:solidFill>
                <a:latin typeface="Trebuchet MS" pitchFamily="34" charset="0"/>
              </a:rPr>
              <a:t>Entre ville et campagne : un territoire habité et animé, agréable à vivre</a:t>
            </a:r>
            <a:endParaRPr lang="fr-FR">
              <a:solidFill>
                <a:srgbClr val="C00000"/>
              </a:solidFill>
              <a:latin typeface="Trebuchet MS" pitchFamily="34" charset="0"/>
            </a:endParaRPr>
          </a:p>
          <a:p>
            <a:pPr>
              <a:lnSpc>
                <a:spcPts val="1400"/>
              </a:lnSpc>
              <a:spcBef>
                <a:spcPts val="400"/>
              </a:spcBef>
              <a:buFont typeface="Wingdings" pitchFamily="2" charset="2"/>
              <a:buChar char="§"/>
            </a:pPr>
            <a:r>
              <a:rPr lang="fr-FR" sz="1600">
                <a:latin typeface="Trebuchet MS" pitchFamily="34" charset="0"/>
              </a:rPr>
              <a:t> accroissement démographique mesuré</a:t>
            </a:r>
          </a:p>
          <a:p>
            <a:pPr>
              <a:lnSpc>
                <a:spcPts val="1400"/>
              </a:lnSpc>
              <a:spcBef>
                <a:spcPts val="400"/>
              </a:spcBef>
              <a:buFont typeface="Wingdings" pitchFamily="2" charset="2"/>
              <a:buChar char="§"/>
            </a:pPr>
            <a:r>
              <a:rPr lang="fr-FR" sz="1600">
                <a:latin typeface="Trebuchet MS" pitchFamily="34" charset="0"/>
              </a:rPr>
              <a:t> économie rurale dynamique aux portes de la capitale régionale</a:t>
            </a:r>
          </a:p>
          <a:p>
            <a:pPr>
              <a:lnSpc>
                <a:spcPts val="1400"/>
              </a:lnSpc>
              <a:spcBef>
                <a:spcPts val="400"/>
              </a:spcBef>
              <a:buFont typeface="Wingdings" pitchFamily="2" charset="2"/>
              <a:buChar char="§"/>
            </a:pPr>
            <a:r>
              <a:rPr lang="fr-FR" sz="1600">
                <a:latin typeface="Trebuchet MS" pitchFamily="34" charset="0"/>
              </a:rPr>
              <a:t> cadre de vie de qualité/environnement préservé</a:t>
            </a:r>
          </a:p>
          <a:p>
            <a:pPr>
              <a:lnSpc>
                <a:spcPts val="1400"/>
              </a:lnSpc>
              <a:spcBef>
                <a:spcPts val="400"/>
              </a:spcBef>
              <a:buFont typeface="Wingdings" pitchFamily="2" charset="2"/>
              <a:buChar char="§"/>
            </a:pPr>
            <a:r>
              <a:rPr lang="fr-FR" sz="1600">
                <a:latin typeface="Trebuchet MS" pitchFamily="34" charset="0"/>
              </a:rPr>
              <a:t> services diversifiés, accessibles, vie culturelle riche (programme culturel)</a:t>
            </a:r>
          </a:p>
          <a:p>
            <a:pPr>
              <a:spcBef>
                <a:spcPts val="400"/>
              </a:spcBef>
            </a:pPr>
            <a:endParaRPr lang="fr-FR" sz="200" b="1">
              <a:solidFill>
                <a:srgbClr val="A13AAC"/>
              </a:solidFill>
              <a:latin typeface="Trebuchet MS" pitchFamily="34" charset="0"/>
            </a:endParaRPr>
          </a:p>
          <a:p>
            <a:pPr>
              <a:spcBef>
                <a:spcPts val="400"/>
              </a:spcBef>
            </a:pPr>
            <a:r>
              <a:rPr lang="fr-FR" b="1">
                <a:solidFill>
                  <a:srgbClr val="C00000"/>
                </a:solidFill>
                <a:latin typeface="Trebuchet MS" pitchFamily="34" charset="0"/>
              </a:rPr>
              <a:t>Conséquences/impacts du scénario :</a:t>
            </a:r>
          </a:p>
          <a:p>
            <a:pPr>
              <a:spcBef>
                <a:spcPts val="400"/>
              </a:spcBef>
              <a:buFont typeface="Wingdings" pitchFamily="2" charset="2"/>
              <a:buChar char="§"/>
            </a:pPr>
            <a:r>
              <a:rPr lang="fr-FR" sz="1600">
                <a:latin typeface="Trebuchet MS" pitchFamily="34" charset="0"/>
              </a:rPr>
              <a:t> territoire complémentaire à l’aire urbaine qui </a:t>
            </a:r>
            <a:r>
              <a:rPr lang="fr-FR" sz="1600" b="1">
                <a:latin typeface="Trebuchet MS" pitchFamily="34" charset="0"/>
              </a:rPr>
              <a:t>valorise et développe diverses vocations</a:t>
            </a:r>
            <a:r>
              <a:rPr lang="fr-FR" sz="1600">
                <a:latin typeface="Trebuchet MS" pitchFamily="34" charset="0"/>
              </a:rPr>
              <a:t> </a:t>
            </a:r>
          </a:p>
          <a:p>
            <a:pPr>
              <a:spcBef>
                <a:spcPts val="400"/>
              </a:spcBef>
            </a:pPr>
            <a:r>
              <a:rPr lang="fr-FR" sz="1600" b="1">
                <a:latin typeface="Trebuchet MS" pitchFamily="34" charset="0"/>
              </a:rPr>
              <a:t>-&gt; agricole et agro-alimentaire</a:t>
            </a:r>
            <a:r>
              <a:rPr lang="fr-FR" sz="1600">
                <a:latin typeface="Trebuchet MS" pitchFamily="34" charset="0"/>
              </a:rPr>
              <a:t> : structuration d’une production et d’une transformation de qualité et de proximité, positionnement comme un port alimenté par le plateau du Massif-Central, ayant pour débouchés une vaste plaque urbaine</a:t>
            </a:r>
          </a:p>
          <a:p>
            <a:pPr>
              <a:spcBef>
                <a:spcPts val="400"/>
              </a:spcBef>
            </a:pPr>
            <a:endParaRPr lang="fr-FR" sz="300" b="1" i="1">
              <a:solidFill>
                <a:srgbClr val="002060"/>
              </a:solidFill>
              <a:latin typeface="Trebuchet MS" pitchFamily="34" charset="0"/>
            </a:endParaRPr>
          </a:p>
          <a:p>
            <a:pPr>
              <a:spcBef>
                <a:spcPts val="400"/>
              </a:spcBef>
            </a:pPr>
            <a:r>
              <a:rPr lang="fr-FR" sz="1600" b="1">
                <a:latin typeface="Trebuchet MS" pitchFamily="34" charset="0"/>
              </a:rPr>
              <a:t>-&gt; résidentielle : </a:t>
            </a:r>
            <a:r>
              <a:rPr lang="fr-FR" sz="1600">
                <a:latin typeface="Trebuchet MS" pitchFamily="34" charset="0"/>
              </a:rPr>
              <a:t>maintien d’ une dynamique démographique au service d’une économie résidentielle profitant au dynamisme du tissu commercial et artisanal, tout en fédérant la population dans un territoire à dimension/vocation humaine</a:t>
            </a:r>
          </a:p>
          <a:p>
            <a:pPr>
              <a:spcBef>
                <a:spcPts val="400"/>
              </a:spcBef>
            </a:pPr>
            <a:endParaRPr lang="fr-FR" sz="300">
              <a:latin typeface="Trebuchet MS" pitchFamily="34" charset="0"/>
            </a:endParaRPr>
          </a:p>
          <a:p>
            <a:pPr>
              <a:spcBef>
                <a:spcPts val="400"/>
              </a:spcBef>
            </a:pPr>
            <a:r>
              <a:rPr lang="fr-FR" sz="1600" b="1">
                <a:latin typeface="Trebuchet MS" pitchFamily="34" charset="0"/>
              </a:rPr>
              <a:t>-&gt; touristique </a:t>
            </a:r>
            <a:r>
              <a:rPr lang="fr-FR" sz="1600">
                <a:latin typeface="Trebuchet MS" pitchFamily="34" charset="0"/>
              </a:rPr>
              <a:t>: carte du tourisme de nature et de proximité (Sioule, étang, pêche, randonnée…), synergies avec Vulcania, promontoires sur la Chaîne des Puys…</a:t>
            </a:r>
          </a:p>
          <a:p>
            <a:pPr>
              <a:spcBef>
                <a:spcPts val="400"/>
              </a:spcBef>
            </a:pPr>
            <a:endParaRPr lang="fr-FR" sz="300">
              <a:latin typeface="Trebuchet MS" pitchFamily="34" charset="0"/>
            </a:endParaRPr>
          </a:p>
          <a:p>
            <a:pPr>
              <a:spcBef>
                <a:spcPts val="400"/>
              </a:spcBef>
            </a:pPr>
            <a:r>
              <a:rPr lang="fr-FR" sz="1600" b="1">
                <a:latin typeface="Trebuchet MS" pitchFamily="34" charset="0"/>
              </a:rPr>
              <a:t>-&gt; environnementale : </a:t>
            </a:r>
            <a:r>
              <a:rPr lang="fr-FR" sz="1600">
                <a:latin typeface="Trebuchet MS" pitchFamily="34" charset="0"/>
              </a:rPr>
              <a:t>pour le bien-être de toutes les générations… vecteur d’image et d’identité</a:t>
            </a:r>
          </a:p>
          <a:p>
            <a:pPr algn="ctr">
              <a:lnSpc>
                <a:spcPts val="1600"/>
              </a:lnSpc>
            </a:pPr>
            <a:endParaRPr lang="fr-FR" b="1">
              <a:solidFill>
                <a:srgbClr val="C00000"/>
              </a:solidFill>
              <a:latin typeface="Trebuchet MS" pitchFamily="34" charset="0"/>
            </a:endParaRPr>
          </a:p>
          <a:p>
            <a:pPr>
              <a:lnSpc>
                <a:spcPts val="1600"/>
              </a:lnSpc>
            </a:pPr>
            <a:r>
              <a:rPr lang="fr-FR" b="1">
                <a:solidFill>
                  <a:srgbClr val="C00000"/>
                </a:solidFill>
                <a:latin typeface="Trebuchet MS" pitchFamily="34" charset="0"/>
              </a:rPr>
              <a:t>Synthèse : assumer une ruralité moderne, ambitieuse, active et innovante</a:t>
            </a:r>
          </a:p>
          <a:p>
            <a:r>
              <a:rPr lang="fr-FR" sz="1600">
                <a:latin typeface="Trebuchet MS" pitchFamily="34" charset="0"/>
              </a:rPr>
              <a:t>EPCI : acteur du développement, animateur du territoire, </a:t>
            </a:r>
          </a:p>
          <a:p>
            <a:r>
              <a:rPr lang="fr-FR" sz="1600">
                <a:latin typeface="Trebuchet MS" pitchFamily="34" charset="0"/>
              </a:rPr>
              <a:t>au service des communes et des habitants, autour d’un projet fédérateur </a:t>
            </a:r>
            <a:endParaRPr lang="fr-FR" sz="1600" i="1">
              <a:latin typeface="Trebuchet MS" pitchFamily="34" charset="0"/>
            </a:endParaRPr>
          </a:p>
          <a:p>
            <a:pPr algn="r">
              <a:spcBef>
                <a:spcPts val="800"/>
              </a:spcBef>
            </a:pPr>
            <a:endParaRPr lang="fr-FR" sz="2200" b="1" i="1">
              <a:solidFill>
                <a:srgbClr val="002060"/>
              </a:solidFill>
              <a:latin typeface="Trebuchet MS" pitchFamily="34" charset="0"/>
            </a:endParaRPr>
          </a:p>
          <a:p>
            <a:pPr>
              <a:spcBef>
                <a:spcPts val="500"/>
              </a:spcBef>
              <a:buFont typeface="Wingdings" pitchFamily="2" charset="2"/>
              <a:buChar char="§"/>
            </a:pPr>
            <a:endParaRPr lang="fr-FR" sz="1600">
              <a:latin typeface="Trebuchet MS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 typeface="Wingdings" pitchFamily="2" charset="2"/>
              <a:buChar char="§"/>
            </a:pPr>
            <a:endParaRPr lang="fr-FR" sz="2400">
              <a:latin typeface="Trebuchet MS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 typeface="Wingdings" pitchFamily="2" charset="2"/>
              <a:buChar char="§"/>
            </a:pPr>
            <a:endParaRPr lang="fr-FR" sz="700">
              <a:latin typeface="Trebuchet MS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 typeface="Wingdings" pitchFamily="2" charset="2"/>
              <a:buChar char="§"/>
            </a:pPr>
            <a:endParaRPr lang="fr-FR" sz="700">
              <a:latin typeface="Trebuchet MS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 typeface="Wingdings" pitchFamily="2" charset="2"/>
              <a:buChar char="§"/>
            </a:pPr>
            <a:endParaRPr lang="fr-FR" sz="700">
              <a:latin typeface="Trebuchet MS" pitchFamily="34" charset="0"/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fr-FR" sz="2000" b="1">
              <a:solidFill>
                <a:srgbClr val="7030A0"/>
              </a:solidFill>
              <a:latin typeface="Trebuchet MS" pitchFamily="34" charset="0"/>
            </a:endParaRPr>
          </a:p>
        </p:txBody>
      </p:sp>
      <p:sp>
        <p:nvSpPr>
          <p:cNvPr id="14340" name="Sous-titre 2"/>
          <p:cNvSpPr txBox="1">
            <a:spLocks/>
          </p:cNvSpPr>
          <p:nvPr/>
        </p:nvSpPr>
        <p:spPr bwMode="auto">
          <a:xfrm>
            <a:off x="-285750" y="-12700"/>
            <a:ext cx="942975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fr-FR" sz="3200" b="1" i="1">
                <a:solidFill>
                  <a:schemeClr val="bg1"/>
                </a:solidFill>
                <a:latin typeface="Trebuchet MS" pitchFamily="34" charset="0"/>
              </a:rPr>
              <a:t>« Ruralis in metropolis »</a:t>
            </a:r>
            <a:endParaRPr lang="fr-FR" sz="2400" b="1" i="1">
              <a:latin typeface="Trebuchet MS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11125" y="63500"/>
            <a:ext cx="1079500" cy="720725"/>
          </a:xfrm>
          <a:prstGeom prst="ellipse">
            <a:avLst/>
          </a:prstGeom>
          <a:solidFill>
            <a:srgbClr val="34942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6000" b="1">
                <a:solidFill>
                  <a:srgbClr val="FFFFFF"/>
                </a:solidFill>
                <a:cs typeface="Arial" charset="0"/>
              </a:rPr>
              <a:t>E</a:t>
            </a:r>
          </a:p>
        </p:txBody>
      </p:sp>
      <p:sp>
        <p:nvSpPr>
          <p:cNvPr id="14342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04250" y="3213100"/>
            <a:ext cx="388938" cy="366713"/>
          </a:xfrm>
          <a:prstGeom prst="actionButtonForwardNex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ous-titre 2"/>
          <p:cNvSpPr txBox="1">
            <a:spLocks/>
          </p:cNvSpPr>
          <p:nvPr/>
        </p:nvSpPr>
        <p:spPr bwMode="auto">
          <a:xfrm>
            <a:off x="163513" y="-42863"/>
            <a:ext cx="8972550" cy="1003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fr-FR" sz="6000" b="1" i="1">
                <a:solidFill>
                  <a:srgbClr val="C00000"/>
                </a:solidFill>
                <a:latin typeface="Trebuchet MS" pitchFamily="34" charset="0"/>
              </a:rPr>
              <a:t>3</a:t>
            </a:r>
            <a:r>
              <a:rPr lang="fr-FR" sz="4000" b="1" i="1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fr-FR" sz="4000" b="1" i="1">
                <a:latin typeface="Trebuchet MS" pitchFamily="34" charset="0"/>
              </a:rPr>
              <a:t>objectifs</a:t>
            </a:r>
          </a:p>
          <a:p>
            <a:pPr marL="342900" indent="-342900" algn="r">
              <a:spcBef>
                <a:spcPct val="20000"/>
              </a:spcBef>
            </a:pPr>
            <a:endParaRPr lang="fr-FR" sz="2600" b="1" i="1">
              <a:latin typeface="Trebuchet MS" pitchFamily="34" charset="0"/>
            </a:endParaRP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323850" y="1282700"/>
            <a:ext cx="8351838" cy="584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fr-FR" sz="4400" b="1">
                <a:solidFill>
                  <a:srgbClr val="C00000"/>
                </a:solidFill>
                <a:latin typeface="Trebuchet MS" pitchFamily="34" charset="0"/>
              </a:rPr>
              <a:t>1. </a:t>
            </a:r>
            <a:r>
              <a:rPr lang="fr-FR" sz="4400" b="1">
                <a:latin typeface="Trebuchet MS" pitchFamily="34" charset="0"/>
              </a:rPr>
              <a:t>S</a:t>
            </a:r>
            <a:r>
              <a:rPr lang="fr-FR" sz="2800" b="1">
                <a:latin typeface="Trebuchet MS" pitchFamily="34" charset="0"/>
              </a:rPr>
              <a:t>outenir et renforcer l’attractivité et le développement de notre territoire en tirant parti des relations urbain/rural</a:t>
            </a:r>
          </a:p>
          <a:p>
            <a:pPr marL="742950" indent="-742950" algn="ctr">
              <a:buFontTx/>
              <a:buAutoNum type="arabicPeriod"/>
            </a:pPr>
            <a:endParaRPr lang="fr-FR" sz="2800" b="1">
              <a:latin typeface="Trebuchet MS" pitchFamily="34" charset="0"/>
            </a:endParaRPr>
          </a:p>
          <a:p>
            <a:pPr marL="742950" indent="-742950" algn="ctr"/>
            <a:endParaRPr lang="fr-FR" sz="1600" b="1">
              <a:latin typeface="Trebuchet MS" pitchFamily="34" charset="0"/>
            </a:endParaRPr>
          </a:p>
          <a:p>
            <a:pPr marL="742950" indent="-742950" algn="ctr"/>
            <a:r>
              <a:rPr lang="fr-FR" sz="4400" b="1">
                <a:solidFill>
                  <a:srgbClr val="C00000"/>
                </a:solidFill>
                <a:latin typeface="Trebuchet MS" pitchFamily="34" charset="0"/>
              </a:rPr>
              <a:t>2. </a:t>
            </a:r>
            <a:r>
              <a:rPr lang="fr-FR" sz="4400" b="1">
                <a:latin typeface="Trebuchet MS" pitchFamily="34" charset="0"/>
              </a:rPr>
              <a:t>V</a:t>
            </a:r>
            <a:r>
              <a:rPr lang="fr-FR" sz="2800" b="1">
                <a:latin typeface="Trebuchet MS" pitchFamily="34" charset="0"/>
              </a:rPr>
              <a:t>aloriser notre cadre de vie et préserver la qualité environnementale </a:t>
            </a:r>
          </a:p>
          <a:p>
            <a:pPr marL="742950" indent="-742950" algn="ctr"/>
            <a:endParaRPr lang="fr-FR" sz="1600" b="1">
              <a:latin typeface="Trebuchet MS" pitchFamily="34" charset="0"/>
            </a:endParaRPr>
          </a:p>
          <a:p>
            <a:pPr marL="742950" indent="-742950" algn="ctr"/>
            <a:endParaRPr lang="fr-FR" sz="1600" b="1">
              <a:latin typeface="Trebuchet MS" pitchFamily="34" charset="0"/>
            </a:endParaRPr>
          </a:p>
          <a:p>
            <a:pPr marL="742950" indent="-742950" algn="ctr"/>
            <a:r>
              <a:rPr lang="fr-FR" sz="4400" b="1">
                <a:solidFill>
                  <a:srgbClr val="C00000"/>
                </a:solidFill>
                <a:latin typeface="Trebuchet MS" pitchFamily="34" charset="0"/>
              </a:rPr>
              <a:t>3. </a:t>
            </a:r>
            <a:r>
              <a:rPr lang="fr-FR" sz="4400" b="1">
                <a:latin typeface="Trebuchet MS" pitchFamily="34" charset="0"/>
              </a:rPr>
              <a:t>C</a:t>
            </a:r>
            <a:r>
              <a:rPr lang="fr-FR" sz="2800" b="1">
                <a:latin typeface="Trebuchet MS" pitchFamily="34" charset="0"/>
              </a:rPr>
              <a:t>onstruire et promouvoir l’image et la notoriété de notre espace de vie</a:t>
            </a:r>
            <a:endParaRPr lang="fr-FR" sz="3200" b="1">
              <a:latin typeface="Trebuchet MS" pitchFamily="34" charset="0"/>
            </a:endParaRPr>
          </a:p>
          <a:p>
            <a:pPr marL="742950" indent="-742950" algn="ctr"/>
            <a:endParaRPr lang="fr-FR" b="1">
              <a:latin typeface="Trebuchet MS" pitchFamily="34" charset="0"/>
            </a:endParaRPr>
          </a:p>
          <a:p>
            <a:pPr marL="742950" indent="-742950" algn="ctr"/>
            <a:endParaRPr lang="fr-FR" b="1">
              <a:latin typeface="Trebuchet MS" pitchFamily="34" charset="0"/>
            </a:endParaRPr>
          </a:p>
          <a:p>
            <a:pPr marL="742950" indent="-742950" algn="ctr"/>
            <a:endParaRPr lang="fr-FR" b="1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Forme libre 241"/>
          <p:cNvSpPr/>
          <p:nvPr/>
        </p:nvSpPr>
        <p:spPr>
          <a:xfrm>
            <a:off x="2841625" y="2919413"/>
            <a:ext cx="747713" cy="290512"/>
          </a:xfrm>
          <a:custGeom>
            <a:avLst/>
            <a:gdLst>
              <a:gd name="connsiteX0" fmla="*/ 747713 w 747713"/>
              <a:gd name="connsiteY0" fmla="*/ 290512 h 290512"/>
              <a:gd name="connsiteX1" fmla="*/ 666750 w 747713"/>
              <a:gd name="connsiteY1" fmla="*/ 219075 h 290512"/>
              <a:gd name="connsiteX2" fmla="*/ 452438 w 747713"/>
              <a:gd name="connsiteY2" fmla="*/ 119062 h 290512"/>
              <a:gd name="connsiteX3" fmla="*/ 166688 w 747713"/>
              <a:gd name="connsiteY3" fmla="*/ 28575 h 290512"/>
              <a:gd name="connsiteX4" fmla="*/ 0 w 747713"/>
              <a:gd name="connsiteY4" fmla="*/ 0 h 290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7713" h="290512">
                <a:moveTo>
                  <a:pt x="747713" y="290512"/>
                </a:moveTo>
                <a:cubicBezTo>
                  <a:pt x="731838" y="269081"/>
                  <a:pt x="715963" y="247650"/>
                  <a:pt x="666750" y="219075"/>
                </a:cubicBezTo>
                <a:cubicBezTo>
                  <a:pt x="617538" y="190500"/>
                  <a:pt x="535782" y="150812"/>
                  <a:pt x="452438" y="119062"/>
                </a:cubicBezTo>
                <a:cubicBezTo>
                  <a:pt x="369094" y="87312"/>
                  <a:pt x="242094" y="48419"/>
                  <a:pt x="166688" y="28575"/>
                </a:cubicBezTo>
                <a:cubicBezTo>
                  <a:pt x="91282" y="8731"/>
                  <a:pt x="45641" y="4365"/>
                  <a:pt x="0" y="0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41" name="Forme libre 240"/>
          <p:cNvSpPr/>
          <p:nvPr/>
        </p:nvSpPr>
        <p:spPr>
          <a:xfrm>
            <a:off x="5246688" y="3467100"/>
            <a:ext cx="733425" cy="542925"/>
          </a:xfrm>
          <a:custGeom>
            <a:avLst/>
            <a:gdLst>
              <a:gd name="connsiteX0" fmla="*/ 0 w 733425"/>
              <a:gd name="connsiteY0" fmla="*/ 0 h 542925"/>
              <a:gd name="connsiteX1" fmla="*/ 276225 w 733425"/>
              <a:gd name="connsiteY1" fmla="*/ 142875 h 542925"/>
              <a:gd name="connsiteX2" fmla="*/ 733425 w 733425"/>
              <a:gd name="connsiteY2" fmla="*/ 542925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3425" h="542925">
                <a:moveTo>
                  <a:pt x="0" y="0"/>
                </a:moveTo>
                <a:cubicBezTo>
                  <a:pt x="76994" y="26194"/>
                  <a:pt x="153988" y="52388"/>
                  <a:pt x="276225" y="142875"/>
                </a:cubicBezTo>
                <a:cubicBezTo>
                  <a:pt x="398463" y="233363"/>
                  <a:pt x="565944" y="388144"/>
                  <a:pt x="733425" y="542925"/>
                </a:cubicBezTo>
              </a:path>
            </a:pathLst>
          </a:custGeom>
          <a:ln w="317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33" name="Forme libre 232"/>
          <p:cNvSpPr/>
          <p:nvPr/>
        </p:nvSpPr>
        <p:spPr>
          <a:xfrm>
            <a:off x="5180013" y="2676525"/>
            <a:ext cx="962025" cy="676275"/>
          </a:xfrm>
          <a:custGeom>
            <a:avLst/>
            <a:gdLst>
              <a:gd name="connsiteX0" fmla="*/ 0 w 962025"/>
              <a:gd name="connsiteY0" fmla="*/ 676275 h 676275"/>
              <a:gd name="connsiteX1" fmla="*/ 285750 w 962025"/>
              <a:gd name="connsiteY1" fmla="*/ 381000 h 676275"/>
              <a:gd name="connsiteX2" fmla="*/ 714375 w 962025"/>
              <a:gd name="connsiteY2" fmla="*/ 104775 h 676275"/>
              <a:gd name="connsiteX3" fmla="*/ 962025 w 962025"/>
              <a:gd name="connsiteY3" fmla="*/ 0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2025" h="676275">
                <a:moveTo>
                  <a:pt x="0" y="676275"/>
                </a:moveTo>
                <a:cubicBezTo>
                  <a:pt x="83343" y="576262"/>
                  <a:pt x="166687" y="476250"/>
                  <a:pt x="285750" y="381000"/>
                </a:cubicBezTo>
                <a:cubicBezTo>
                  <a:pt x="404813" y="285750"/>
                  <a:pt x="601663" y="168275"/>
                  <a:pt x="714375" y="104775"/>
                </a:cubicBezTo>
                <a:cubicBezTo>
                  <a:pt x="827087" y="41275"/>
                  <a:pt x="894556" y="20637"/>
                  <a:pt x="962025" y="0"/>
                </a:cubicBezTo>
              </a:path>
            </a:pathLst>
          </a:custGeom>
          <a:ln w="317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22" name="Forme libre 221"/>
          <p:cNvSpPr/>
          <p:nvPr/>
        </p:nvSpPr>
        <p:spPr>
          <a:xfrm>
            <a:off x="4332288" y="3533775"/>
            <a:ext cx="733425" cy="942975"/>
          </a:xfrm>
          <a:custGeom>
            <a:avLst/>
            <a:gdLst>
              <a:gd name="connsiteX0" fmla="*/ 733425 w 733425"/>
              <a:gd name="connsiteY0" fmla="*/ 0 h 942975"/>
              <a:gd name="connsiteX1" fmla="*/ 561975 w 733425"/>
              <a:gd name="connsiteY1" fmla="*/ 609600 h 942975"/>
              <a:gd name="connsiteX2" fmla="*/ 0 w 733425"/>
              <a:gd name="connsiteY2" fmla="*/ 942975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3425" h="942975">
                <a:moveTo>
                  <a:pt x="733425" y="0"/>
                </a:moveTo>
                <a:cubicBezTo>
                  <a:pt x="708819" y="226219"/>
                  <a:pt x="684213" y="452438"/>
                  <a:pt x="561975" y="609600"/>
                </a:cubicBezTo>
                <a:cubicBezTo>
                  <a:pt x="439738" y="766763"/>
                  <a:pt x="219869" y="854869"/>
                  <a:pt x="0" y="942975"/>
                </a:cubicBezTo>
              </a:path>
            </a:pathLst>
          </a:custGeom>
          <a:ln w="317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11" name="Forme libre 210"/>
          <p:cNvSpPr/>
          <p:nvPr/>
        </p:nvSpPr>
        <p:spPr>
          <a:xfrm rot="255237">
            <a:off x="4275138" y="2390775"/>
            <a:ext cx="790575" cy="1000125"/>
          </a:xfrm>
          <a:custGeom>
            <a:avLst/>
            <a:gdLst>
              <a:gd name="connsiteX0" fmla="*/ 0 w 790575"/>
              <a:gd name="connsiteY0" fmla="*/ 0 h 1000125"/>
              <a:gd name="connsiteX1" fmla="*/ 266700 w 790575"/>
              <a:gd name="connsiteY1" fmla="*/ 238125 h 1000125"/>
              <a:gd name="connsiteX2" fmla="*/ 533400 w 790575"/>
              <a:gd name="connsiteY2" fmla="*/ 571500 h 1000125"/>
              <a:gd name="connsiteX3" fmla="*/ 790575 w 790575"/>
              <a:gd name="connsiteY3" fmla="*/ 1000125 h 100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0575" h="1000125">
                <a:moveTo>
                  <a:pt x="0" y="0"/>
                </a:moveTo>
                <a:cubicBezTo>
                  <a:pt x="88900" y="71437"/>
                  <a:pt x="177800" y="142875"/>
                  <a:pt x="266700" y="238125"/>
                </a:cubicBezTo>
                <a:cubicBezTo>
                  <a:pt x="355600" y="333375"/>
                  <a:pt x="446088" y="444500"/>
                  <a:pt x="533400" y="571500"/>
                </a:cubicBezTo>
                <a:cubicBezTo>
                  <a:pt x="620713" y="698500"/>
                  <a:pt x="705644" y="849312"/>
                  <a:pt x="790575" y="1000125"/>
                </a:cubicBezTo>
              </a:path>
            </a:pathLst>
          </a:custGeom>
          <a:ln w="317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43" name="Forme libre 242"/>
          <p:cNvSpPr/>
          <p:nvPr/>
        </p:nvSpPr>
        <p:spPr>
          <a:xfrm>
            <a:off x="4865688" y="1104900"/>
            <a:ext cx="38100" cy="200025"/>
          </a:xfrm>
          <a:custGeom>
            <a:avLst/>
            <a:gdLst>
              <a:gd name="connsiteX0" fmla="*/ 38100 w 38100"/>
              <a:gd name="connsiteY0" fmla="*/ 200025 h 200025"/>
              <a:gd name="connsiteX1" fmla="*/ 19050 w 38100"/>
              <a:gd name="connsiteY1" fmla="*/ 104775 h 200025"/>
              <a:gd name="connsiteX2" fmla="*/ 0 w 38100"/>
              <a:gd name="connsiteY2" fmla="*/ 0 h 20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" h="200025">
                <a:moveTo>
                  <a:pt x="38100" y="200025"/>
                </a:moveTo>
                <a:cubicBezTo>
                  <a:pt x="31750" y="169069"/>
                  <a:pt x="25400" y="138113"/>
                  <a:pt x="19050" y="104775"/>
                </a:cubicBezTo>
                <a:cubicBezTo>
                  <a:pt x="12700" y="71438"/>
                  <a:pt x="6350" y="35719"/>
                  <a:pt x="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6015038" y="3860800"/>
            <a:ext cx="3094037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ts val="1900"/>
              </a:lnSpc>
            </a:pPr>
            <a:r>
              <a:rPr lang="fr-FR" sz="4000" b="1">
                <a:solidFill>
                  <a:srgbClr val="008000"/>
                </a:solidFill>
                <a:latin typeface="Browallia New" pitchFamily="34" charset="-34"/>
                <a:cs typeface="Browallia New" pitchFamily="34" charset="-34"/>
              </a:rPr>
              <a:t>VI. </a:t>
            </a:r>
            <a:r>
              <a:rPr lang="fr-FR" sz="2800" b="1">
                <a:solidFill>
                  <a:srgbClr val="008000"/>
                </a:solidFill>
                <a:latin typeface="Browallia New" pitchFamily="34" charset="-34"/>
                <a:cs typeface="Browallia New" pitchFamily="34" charset="-34"/>
              </a:rPr>
              <a:t>Affirmer les vocations </a:t>
            </a:r>
          </a:p>
          <a:p>
            <a:pPr algn="r">
              <a:lnSpc>
                <a:spcPts val="1900"/>
              </a:lnSpc>
            </a:pPr>
            <a:r>
              <a:rPr lang="fr-FR" sz="2800" b="1">
                <a:solidFill>
                  <a:srgbClr val="008000"/>
                </a:solidFill>
                <a:latin typeface="Browallia New" pitchFamily="34" charset="-34"/>
                <a:cs typeface="Browallia New" pitchFamily="34" charset="-34"/>
              </a:rPr>
              <a:t>naturelle, </a:t>
            </a:r>
          </a:p>
          <a:p>
            <a:pPr algn="r">
              <a:lnSpc>
                <a:spcPts val="1900"/>
              </a:lnSpc>
            </a:pPr>
            <a:r>
              <a:rPr lang="fr-FR" sz="2800" b="1">
                <a:solidFill>
                  <a:srgbClr val="008000"/>
                </a:solidFill>
                <a:latin typeface="Browallia New" pitchFamily="34" charset="-34"/>
                <a:cs typeface="Browallia New" pitchFamily="34" charset="-34"/>
              </a:rPr>
              <a:t>touristique et </a:t>
            </a:r>
          </a:p>
          <a:p>
            <a:pPr algn="r">
              <a:lnSpc>
                <a:spcPts val="1900"/>
              </a:lnSpc>
            </a:pPr>
            <a:r>
              <a:rPr lang="fr-FR" sz="2800" b="1">
                <a:solidFill>
                  <a:srgbClr val="008000"/>
                </a:solidFill>
                <a:latin typeface="Browallia New" pitchFamily="34" charset="-34"/>
                <a:cs typeface="Browallia New" pitchFamily="34" charset="-34"/>
              </a:rPr>
              <a:t>de loisirs de notre territoire</a:t>
            </a:r>
          </a:p>
        </p:txBody>
      </p:sp>
      <p:sp>
        <p:nvSpPr>
          <p:cNvPr id="184" name="Forme libre 183"/>
          <p:cNvSpPr/>
          <p:nvPr/>
        </p:nvSpPr>
        <p:spPr>
          <a:xfrm rot="286804">
            <a:off x="4860925" y="1403350"/>
            <a:ext cx="458788" cy="711200"/>
          </a:xfrm>
          <a:custGeom>
            <a:avLst/>
            <a:gdLst>
              <a:gd name="connsiteX0" fmla="*/ 381000 w 381000"/>
              <a:gd name="connsiteY0" fmla="*/ 676275 h 676275"/>
              <a:gd name="connsiteX1" fmla="*/ 228600 w 381000"/>
              <a:gd name="connsiteY1" fmla="*/ 590550 h 676275"/>
              <a:gd name="connsiteX2" fmla="*/ 38100 w 381000"/>
              <a:gd name="connsiteY2" fmla="*/ 361950 h 676275"/>
              <a:gd name="connsiteX3" fmla="*/ 0 w 381000"/>
              <a:gd name="connsiteY3" fmla="*/ 0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000" h="676275">
                <a:moveTo>
                  <a:pt x="381000" y="676275"/>
                </a:moveTo>
                <a:cubicBezTo>
                  <a:pt x="333375" y="659606"/>
                  <a:pt x="285750" y="642938"/>
                  <a:pt x="228600" y="590550"/>
                </a:cubicBezTo>
                <a:cubicBezTo>
                  <a:pt x="171450" y="538162"/>
                  <a:pt x="76200" y="460375"/>
                  <a:pt x="38100" y="361950"/>
                </a:cubicBezTo>
                <a:cubicBezTo>
                  <a:pt x="0" y="263525"/>
                  <a:pt x="0" y="131762"/>
                  <a:pt x="0" y="0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323850" y="2838450"/>
            <a:ext cx="40322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900"/>
              </a:lnSpc>
            </a:pPr>
            <a:r>
              <a:rPr lang="fr-FR" sz="4000" b="1">
                <a:solidFill>
                  <a:srgbClr val="460046"/>
                </a:solidFill>
                <a:latin typeface="Browallia New" pitchFamily="34" charset="-34"/>
                <a:cs typeface="Browallia New" pitchFamily="34" charset="-34"/>
              </a:rPr>
              <a:t>II. </a:t>
            </a:r>
            <a:r>
              <a:rPr lang="fr-FR" sz="2800" b="1">
                <a:solidFill>
                  <a:srgbClr val="460046"/>
                </a:solidFill>
                <a:latin typeface="Browallia New" pitchFamily="34" charset="-34"/>
                <a:cs typeface="Browallia New" pitchFamily="34" charset="-34"/>
              </a:rPr>
              <a:t>Aménager nos </a:t>
            </a:r>
          </a:p>
          <a:p>
            <a:pPr>
              <a:lnSpc>
                <a:spcPts val="1900"/>
              </a:lnSpc>
            </a:pPr>
            <a:r>
              <a:rPr lang="fr-FR" sz="2800" b="1">
                <a:solidFill>
                  <a:srgbClr val="460046"/>
                </a:solidFill>
                <a:latin typeface="Browallia New" pitchFamily="34" charset="-34"/>
                <a:cs typeface="Browallia New" pitchFamily="34" charset="-34"/>
              </a:rPr>
              <a:t>villages </a:t>
            </a:r>
          </a:p>
          <a:p>
            <a:pPr>
              <a:lnSpc>
                <a:spcPts val="1900"/>
              </a:lnSpc>
            </a:pPr>
            <a:r>
              <a:rPr lang="fr-FR" sz="2800" b="1">
                <a:solidFill>
                  <a:srgbClr val="460046"/>
                </a:solidFill>
                <a:latin typeface="Browallia New" pitchFamily="34" charset="-34"/>
                <a:cs typeface="Browallia New" pitchFamily="34" charset="-34"/>
              </a:rPr>
              <a:t>et nos bourgs en </a:t>
            </a:r>
          </a:p>
          <a:p>
            <a:pPr>
              <a:lnSpc>
                <a:spcPts val="1900"/>
              </a:lnSpc>
            </a:pPr>
            <a:r>
              <a:rPr lang="fr-FR" sz="2800" b="1">
                <a:solidFill>
                  <a:srgbClr val="460046"/>
                </a:solidFill>
                <a:latin typeface="Browallia New" pitchFamily="34" charset="-34"/>
                <a:cs typeface="Browallia New" pitchFamily="34" charset="-34"/>
              </a:rPr>
              <a:t>préservant notre </a:t>
            </a:r>
          </a:p>
          <a:p>
            <a:pPr>
              <a:lnSpc>
                <a:spcPts val="1900"/>
              </a:lnSpc>
            </a:pPr>
            <a:r>
              <a:rPr lang="fr-FR" sz="2800" b="1">
                <a:solidFill>
                  <a:srgbClr val="460046"/>
                </a:solidFill>
                <a:latin typeface="Browallia New" pitchFamily="34" charset="-34"/>
                <a:cs typeface="Browallia New" pitchFamily="34" charset="-34"/>
              </a:rPr>
              <a:t>identité rurale</a:t>
            </a:r>
          </a:p>
        </p:txBody>
      </p:sp>
      <p:sp>
        <p:nvSpPr>
          <p:cNvPr id="134" name="Forme libre 133"/>
          <p:cNvSpPr/>
          <p:nvPr/>
        </p:nvSpPr>
        <p:spPr>
          <a:xfrm>
            <a:off x="3381375" y="3362325"/>
            <a:ext cx="280988" cy="414338"/>
          </a:xfrm>
          <a:custGeom>
            <a:avLst/>
            <a:gdLst>
              <a:gd name="connsiteX0" fmla="*/ 280987 w 280987"/>
              <a:gd name="connsiteY0" fmla="*/ 0 h 414338"/>
              <a:gd name="connsiteX1" fmla="*/ 233362 w 280987"/>
              <a:gd name="connsiteY1" fmla="*/ 166688 h 414338"/>
              <a:gd name="connsiteX2" fmla="*/ 90487 w 280987"/>
              <a:gd name="connsiteY2" fmla="*/ 352425 h 414338"/>
              <a:gd name="connsiteX3" fmla="*/ 0 w 280987"/>
              <a:gd name="connsiteY3" fmla="*/ 414338 h 41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987" h="414338">
                <a:moveTo>
                  <a:pt x="280987" y="0"/>
                </a:moveTo>
                <a:cubicBezTo>
                  <a:pt x="273049" y="53975"/>
                  <a:pt x="265112" y="107951"/>
                  <a:pt x="233362" y="166688"/>
                </a:cubicBezTo>
                <a:cubicBezTo>
                  <a:pt x="201612" y="225425"/>
                  <a:pt x="129381" y="311150"/>
                  <a:pt x="90487" y="352425"/>
                </a:cubicBezTo>
                <a:cubicBezTo>
                  <a:pt x="51593" y="393700"/>
                  <a:pt x="25796" y="404019"/>
                  <a:pt x="0" y="414338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6" name="Forme libre 95"/>
          <p:cNvSpPr/>
          <p:nvPr/>
        </p:nvSpPr>
        <p:spPr>
          <a:xfrm>
            <a:off x="4338638" y="4514850"/>
            <a:ext cx="247650" cy="495300"/>
          </a:xfrm>
          <a:custGeom>
            <a:avLst/>
            <a:gdLst>
              <a:gd name="connsiteX0" fmla="*/ 0 w 247650"/>
              <a:gd name="connsiteY0" fmla="*/ 0 h 495300"/>
              <a:gd name="connsiteX1" fmla="*/ 104775 w 247650"/>
              <a:gd name="connsiteY1" fmla="*/ 114300 h 495300"/>
              <a:gd name="connsiteX2" fmla="*/ 180975 w 247650"/>
              <a:gd name="connsiteY2" fmla="*/ 285750 h 495300"/>
              <a:gd name="connsiteX3" fmla="*/ 247650 w 247650"/>
              <a:gd name="connsiteY3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650" h="495300">
                <a:moveTo>
                  <a:pt x="0" y="0"/>
                </a:moveTo>
                <a:cubicBezTo>
                  <a:pt x="37306" y="33337"/>
                  <a:pt x="74613" y="66675"/>
                  <a:pt x="104775" y="114300"/>
                </a:cubicBezTo>
                <a:cubicBezTo>
                  <a:pt x="134937" y="161925"/>
                  <a:pt x="157163" y="222250"/>
                  <a:pt x="180975" y="285750"/>
                </a:cubicBezTo>
                <a:cubicBezTo>
                  <a:pt x="204787" y="349250"/>
                  <a:pt x="226218" y="422275"/>
                  <a:pt x="247650" y="495300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5713413" y="1770063"/>
            <a:ext cx="3368675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ts val="1900"/>
              </a:lnSpc>
            </a:pPr>
            <a:r>
              <a:rPr lang="fr-FR" sz="4000" b="1">
                <a:solidFill>
                  <a:srgbClr val="C00000"/>
                </a:solidFill>
                <a:latin typeface="Browallia New" pitchFamily="34" charset="-34"/>
                <a:cs typeface="Browallia New" pitchFamily="34" charset="-34"/>
              </a:rPr>
              <a:t>V. </a:t>
            </a:r>
            <a:r>
              <a:rPr lang="fr-FR" sz="2800" b="1">
                <a:solidFill>
                  <a:srgbClr val="C00000"/>
                </a:solidFill>
                <a:latin typeface="Browallia New" pitchFamily="34" charset="-34"/>
                <a:cs typeface="Browallia New" pitchFamily="34" charset="-34"/>
              </a:rPr>
              <a:t>Améliorer la </a:t>
            </a:r>
          </a:p>
          <a:p>
            <a:pPr algn="r">
              <a:lnSpc>
                <a:spcPts val="1900"/>
              </a:lnSpc>
            </a:pPr>
            <a:r>
              <a:rPr lang="fr-FR" sz="2800" b="1">
                <a:solidFill>
                  <a:srgbClr val="C00000"/>
                </a:solidFill>
                <a:latin typeface="Browallia New" pitchFamily="34" charset="-34"/>
                <a:cs typeface="Browallia New" pitchFamily="34" charset="-34"/>
              </a:rPr>
              <a:t>qualité et</a:t>
            </a:r>
          </a:p>
          <a:p>
            <a:pPr algn="r">
              <a:lnSpc>
                <a:spcPts val="1900"/>
              </a:lnSpc>
            </a:pPr>
            <a:r>
              <a:rPr lang="fr-FR" sz="2800" b="1">
                <a:solidFill>
                  <a:srgbClr val="C00000"/>
                </a:solidFill>
                <a:latin typeface="Browallia New" pitchFamily="34" charset="-34"/>
                <a:cs typeface="Browallia New" pitchFamily="34" charset="-34"/>
              </a:rPr>
              <a:t> l’accessibilité </a:t>
            </a:r>
          </a:p>
          <a:p>
            <a:pPr algn="r">
              <a:lnSpc>
                <a:spcPts val="1900"/>
              </a:lnSpc>
            </a:pPr>
            <a:r>
              <a:rPr lang="fr-FR" sz="2800" b="1">
                <a:solidFill>
                  <a:srgbClr val="C00000"/>
                </a:solidFill>
                <a:latin typeface="Browallia New" pitchFamily="34" charset="-34"/>
                <a:cs typeface="Browallia New" pitchFamily="34" charset="-34"/>
              </a:rPr>
              <a:t>des services</a:t>
            </a:r>
          </a:p>
          <a:p>
            <a:pPr algn="r">
              <a:lnSpc>
                <a:spcPts val="1900"/>
              </a:lnSpc>
            </a:pPr>
            <a:r>
              <a:rPr lang="fr-FR" sz="2800" b="1">
                <a:solidFill>
                  <a:srgbClr val="C00000"/>
                </a:solidFill>
                <a:latin typeface="Browallia New" pitchFamily="34" charset="-34"/>
                <a:cs typeface="Browallia New" pitchFamily="34" charset="-34"/>
              </a:rPr>
              <a:t> à la population</a:t>
            </a:r>
          </a:p>
        </p:txBody>
      </p:sp>
      <p:sp>
        <p:nvSpPr>
          <p:cNvPr id="6" name="Forme libre 5"/>
          <p:cNvSpPr/>
          <p:nvPr/>
        </p:nvSpPr>
        <p:spPr>
          <a:xfrm>
            <a:off x="5084763" y="3441700"/>
            <a:ext cx="809625" cy="3409950"/>
          </a:xfrm>
          <a:custGeom>
            <a:avLst/>
            <a:gdLst>
              <a:gd name="connsiteX0" fmla="*/ 666750 w 809625"/>
              <a:gd name="connsiteY0" fmla="*/ 3409950 h 3409950"/>
              <a:gd name="connsiteX1" fmla="*/ 790575 w 809625"/>
              <a:gd name="connsiteY1" fmla="*/ 2628900 h 3409950"/>
              <a:gd name="connsiteX2" fmla="*/ 781050 w 809625"/>
              <a:gd name="connsiteY2" fmla="*/ 1800225 h 3409950"/>
              <a:gd name="connsiteX3" fmla="*/ 619125 w 809625"/>
              <a:gd name="connsiteY3" fmla="*/ 1047750 h 3409950"/>
              <a:gd name="connsiteX4" fmla="*/ 352425 w 809625"/>
              <a:gd name="connsiteY4" fmla="*/ 447675 h 3409950"/>
              <a:gd name="connsiteX5" fmla="*/ 0 w 809625"/>
              <a:gd name="connsiteY5" fmla="*/ 0 h 340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9625" h="3409950">
                <a:moveTo>
                  <a:pt x="666750" y="3409950"/>
                </a:moveTo>
                <a:cubicBezTo>
                  <a:pt x="719137" y="3153569"/>
                  <a:pt x="771525" y="2897188"/>
                  <a:pt x="790575" y="2628900"/>
                </a:cubicBezTo>
                <a:cubicBezTo>
                  <a:pt x="809625" y="2360612"/>
                  <a:pt x="809625" y="2063750"/>
                  <a:pt x="781050" y="1800225"/>
                </a:cubicBezTo>
                <a:cubicBezTo>
                  <a:pt x="752475" y="1536700"/>
                  <a:pt x="690562" y="1273175"/>
                  <a:pt x="619125" y="1047750"/>
                </a:cubicBezTo>
                <a:cubicBezTo>
                  <a:pt x="547688" y="822325"/>
                  <a:pt x="455612" y="622300"/>
                  <a:pt x="352425" y="447675"/>
                </a:cubicBezTo>
                <a:cubicBezTo>
                  <a:pt x="249238" y="273050"/>
                  <a:pt x="124619" y="136525"/>
                  <a:pt x="0" y="0"/>
                </a:cubicBezTo>
              </a:path>
            </a:pathLst>
          </a:custGeom>
          <a:ln w="825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580063" y="290513"/>
            <a:ext cx="3611562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ts val="1900"/>
              </a:lnSpc>
            </a:pPr>
            <a:r>
              <a:rPr lang="fr-FR" sz="4000" b="1">
                <a:solidFill>
                  <a:srgbClr val="002060"/>
                </a:solidFill>
                <a:latin typeface="Browallia New" pitchFamily="34" charset="-34"/>
                <a:cs typeface="Browallia New" pitchFamily="34" charset="-34"/>
              </a:rPr>
              <a:t>IV. </a:t>
            </a:r>
            <a:r>
              <a:rPr lang="fr-FR" sz="2800" b="1">
                <a:solidFill>
                  <a:srgbClr val="002060"/>
                </a:solidFill>
                <a:latin typeface="Browallia New" pitchFamily="34" charset="-34"/>
                <a:cs typeface="Browallia New" pitchFamily="34" charset="-34"/>
              </a:rPr>
              <a:t>Animer le développement  et accroître la richesse économique de notre territoire en mobilisant les forces vives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331913" y="5445125"/>
            <a:ext cx="3743325" cy="869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dirty="0">
                <a:solidFill>
                  <a:schemeClr val="accent6">
                    <a:lumMod val="50000"/>
                  </a:schemeClr>
                </a:solidFill>
                <a:latin typeface="Browallia New" pitchFamily="34" charset="-34"/>
                <a:cs typeface="Browallia New" pitchFamily="34" charset="-34"/>
              </a:rPr>
              <a:t>I.</a:t>
            </a:r>
            <a:r>
              <a:rPr lang="fr-FR" sz="2800" b="1" dirty="0">
                <a:solidFill>
                  <a:schemeClr val="accent6">
                    <a:lumMod val="50000"/>
                  </a:schemeClr>
                </a:solidFill>
                <a:latin typeface="Browallia New" pitchFamily="34" charset="-34"/>
                <a:cs typeface="Browallia New" pitchFamily="34" charset="-34"/>
              </a:rPr>
              <a:t> Accueillir de nouveaux habitants dans le respect de la cohésion sociale territoriale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1011238" y="495300"/>
            <a:ext cx="51847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900"/>
              </a:lnSpc>
            </a:pPr>
            <a:r>
              <a:rPr lang="fr-FR" sz="4000" b="1">
                <a:solidFill>
                  <a:srgbClr val="808000"/>
                </a:solidFill>
                <a:latin typeface="Browallia New" pitchFamily="34" charset="-34"/>
                <a:cs typeface="Browallia New" pitchFamily="34" charset="-34"/>
              </a:rPr>
              <a:t>III. </a:t>
            </a:r>
            <a:r>
              <a:rPr lang="fr-FR" sz="2800" b="1">
                <a:solidFill>
                  <a:srgbClr val="808000"/>
                </a:solidFill>
                <a:latin typeface="Browallia New" pitchFamily="34" charset="-34"/>
                <a:cs typeface="Browallia New" pitchFamily="34" charset="-34"/>
              </a:rPr>
              <a:t>Agir pour nos paysans et </a:t>
            </a:r>
          </a:p>
          <a:p>
            <a:pPr>
              <a:lnSpc>
                <a:spcPts val="1900"/>
              </a:lnSpc>
            </a:pPr>
            <a:r>
              <a:rPr lang="fr-FR" sz="2800" b="1">
                <a:solidFill>
                  <a:srgbClr val="808000"/>
                </a:solidFill>
                <a:latin typeface="Browallia New" pitchFamily="34" charset="-34"/>
                <a:cs typeface="Browallia New" pitchFamily="34" charset="-34"/>
              </a:rPr>
              <a:t>nos paysages </a:t>
            </a:r>
          </a:p>
          <a:p>
            <a:pPr>
              <a:lnSpc>
                <a:spcPts val="1900"/>
              </a:lnSpc>
            </a:pPr>
            <a:r>
              <a:rPr lang="fr-FR" sz="2800" b="1">
                <a:solidFill>
                  <a:srgbClr val="808000"/>
                </a:solidFill>
                <a:latin typeface="Browallia New" pitchFamily="34" charset="-34"/>
                <a:cs typeface="Browallia New" pitchFamily="34" charset="-34"/>
              </a:rPr>
              <a:t>en valorisant nos productions </a:t>
            </a:r>
          </a:p>
          <a:p>
            <a:pPr>
              <a:lnSpc>
                <a:spcPts val="1900"/>
              </a:lnSpc>
            </a:pPr>
            <a:r>
              <a:rPr lang="fr-FR" sz="2800" b="1">
                <a:solidFill>
                  <a:srgbClr val="808000"/>
                </a:solidFill>
                <a:latin typeface="Browallia New" pitchFamily="34" charset="-34"/>
                <a:cs typeface="Browallia New" pitchFamily="34" charset="-34"/>
              </a:rPr>
              <a:t>locales et nos savoir-faire</a:t>
            </a:r>
          </a:p>
        </p:txBody>
      </p:sp>
      <p:sp>
        <p:nvSpPr>
          <p:cNvPr id="18" name="Forme libre 17"/>
          <p:cNvSpPr/>
          <p:nvPr/>
        </p:nvSpPr>
        <p:spPr>
          <a:xfrm rot="371817">
            <a:off x="5154613" y="2193925"/>
            <a:ext cx="180975" cy="1162050"/>
          </a:xfrm>
          <a:custGeom>
            <a:avLst/>
            <a:gdLst>
              <a:gd name="connsiteX0" fmla="*/ 0 w 180975"/>
              <a:gd name="connsiteY0" fmla="*/ 1162050 h 1162050"/>
              <a:gd name="connsiteX1" fmla="*/ 161925 w 180975"/>
              <a:gd name="connsiteY1" fmla="*/ 533400 h 1162050"/>
              <a:gd name="connsiteX2" fmla="*/ 114300 w 180975"/>
              <a:gd name="connsiteY2" fmla="*/ 0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975" h="1162050">
                <a:moveTo>
                  <a:pt x="0" y="1162050"/>
                </a:moveTo>
                <a:cubicBezTo>
                  <a:pt x="71437" y="944562"/>
                  <a:pt x="142875" y="727075"/>
                  <a:pt x="161925" y="533400"/>
                </a:cubicBezTo>
                <a:cubicBezTo>
                  <a:pt x="180975" y="339725"/>
                  <a:pt x="147637" y="169862"/>
                  <a:pt x="114300" y="0"/>
                </a:cubicBezTo>
              </a:path>
            </a:pathLst>
          </a:custGeom>
          <a:ln w="317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3713163" y="3251200"/>
            <a:ext cx="1285875" cy="254000"/>
          </a:xfrm>
          <a:custGeom>
            <a:avLst/>
            <a:gdLst>
              <a:gd name="connsiteX0" fmla="*/ 1285875 w 1285875"/>
              <a:gd name="connsiteY0" fmla="*/ 200025 h 254000"/>
              <a:gd name="connsiteX1" fmla="*/ 857250 w 1285875"/>
              <a:gd name="connsiteY1" fmla="*/ 238125 h 254000"/>
              <a:gd name="connsiteX2" fmla="*/ 228600 w 1285875"/>
              <a:gd name="connsiteY2" fmla="*/ 104775 h 254000"/>
              <a:gd name="connsiteX3" fmla="*/ 0 w 1285875"/>
              <a:gd name="connsiteY3" fmla="*/ 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875" h="254000">
                <a:moveTo>
                  <a:pt x="1285875" y="200025"/>
                </a:moveTo>
                <a:cubicBezTo>
                  <a:pt x="1159668" y="227012"/>
                  <a:pt x="1033462" y="254000"/>
                  <a:pt x="857250" y="238125"/>
                </a:cubicBezTo>
                <a:cubicBezTo>
                  <a:pt x="681038" y="222250"/>
                  <a:pt x="371475" y="144463"/>
                  <a:pt x="228600" y="104775"/>
                </a:cubicBezTo>
                <a:cubicBezTo>
                  <a:pt x="85725" y="65088"/>
                  <a:pt x="42862" y="32544"/>
                  <a:pt x="0" y="0"/>
                </a:cubicBezTo>
              </a:path>
            </a:pathLst>
          </a:custGeom>
          <a:ln w="317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Ellipse 6"/>
          <p:cNvSpPr>
            <a:spLocks noChangeAspect="1"/>
          </p:cNvSpPr>
          <p:nvPr/>
        </p:nvSpPr>
        <p:spPr>
          <a:xfrm>
            <a:off x="4992688" y="3333750"/>
            <a:ext cx="247650" cy="230188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4862513" y="1292225"/>
            <a:ext cx="71437" cy="7143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0" name="Forme libre 69"/>
          <p:cNvSpPr/>
          <p:nvPr/>
        </p:nvSpPr>
        <p:spPr>
          <a:xfrm>
            <a:off x="3779838" y="4508500"/>
            <a:ext cx="371475" cy="157163"/>
          </a:xfrm>
          <a:custGeom>
            <a:avLst/>
            <a:gdLst>
              <a:gd name="connsiteX0" fmla="*/ 371475 w 371475"/>
              <a:gd name="connsiteY0" fmla="*/ 0 h 157162"/>
              <a:gd name="connsiteX1" fmla="*/ 219075 w 371475"/>
              <a:gd name="connsiteY1" fmla="*/ 133350 h 157162"/>
              <a:gd name="connsiteX2" fmla="*/ 0 w 371475"/>
              <a:gd name="connsiteY2" fmla="*/ 142875 h 157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475" h="157162">
                <a:moveTo>
                  <a:pt x="371475" y="0"/>
                </a:moveTo>
                <a:cubicBezTo>
                  <a:pt x="326231" y="54769"/>
                  <a:pt x="280987" y="109538"/>
                  <a:pt x="219075" y="133350"/>
                </a:cubicBezTo>
                <a:cubicBezTo>
                  <a:pt x="157163" y="157162"/>
                  <a:pt x="78581" y="150018"/>
                  <a:pt x="0" y="142875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8" name="Ellipse 77"/>
          <p:cNvSpPr>
            <a:spLocks noChangeAspect="1"/>
          </p:cNvSpPr>
          <p:nvPr/>
        </p:nvSpPr>
        <p:spPr>
          <a:xfrm>
            <a:off x="3287713" y="3730625"/>
            <a:ext cx="82550" cy="8255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5" name="Ellipse 74"/>
          <p:cNvSpPr>
            <a:spLocks noChangeAspect="1"/>
          </p:cNvSpPr>
          <p:nvPr/>
        </p:nvSpPr>
        <p:spPr>
          <a:xfrm>
            <a:off x="3690938" y="4603750"/>
            <a:ext cx="82550" cy="841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9" name="Ellipse 98"/>
          <p:cNvSpPr>
            <a:spLocks noChangeAspect="1"/>
          </p:cNvSpPr>
          <p:nvPr/>
        </p:nvSpPr>
        <p:spPr>
          <a:xfrm>
            <a:off x="3756025" y="5195888"/>
            <a:ext cx="34925" cy="3651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4" name="Forme libre 103"/>
          <p:cNvSpPr/>
          <p:nvPr/>
        </p:nvSpPr>
        <p:spPr>
          <a:xfrm>
            <a:off x="4090988" y="4562475"/>
            <a:ext cx="246062" cy="552450"/>
          </a:xfrm>
          <a:custGeom>
            <a:avLst/>
            <a:gdLst>
              <a:gd name="connsiteX0" fmla="*/ 161925 w 246062"/>
              <a:gd name="connsiteY0" fmla="*/ 0 h 552450"/>
              <a:gd name="connsiteX1" fmla="*/ 219075 w 246062"/>
              <a:gd name="connsiteY1" fmla="*/ 104775 h 552450"/>
              <a:gd name="connsiteX2" fmla="*/ 209550 w 246062"/>
              <a:gd name="connsiteY2" fmla="*/ 238125 h 552450"/>
              <a:gd name="connsiteX3" fmla="*/ 0 w 246062"/>
              <a:gd name="connsiteY3" fmla="*/ 55245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062" h="552450">
                <a:moveTo>
                  <a:pt x="161925" y="0"/>
                </a:moveTo>
                <a:cubicBezTo>
                  <a:pt x="186531" y="32544"/>
                  <a:pt x="211138" y="65088"/>
                  <a:pt x="219075" y="104775"/>
                </a:cubicBezTo>
                <a:cubicBezTo>
                  <a:pt x="227012" y="144462"/>
                  <a:pt x="246062" y="163513"/>
                  <a:pt x="209550" y="238125"/>
                </a:cubicBezTo>
                <a:cubicBezTo>
                  <a:pt x="173038" y="312737"/>
                  <a:pt x="86519" y="432593"/>
                  <a:pt x="0" y="552450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3" name="Ellipse 22"/>
          <p:cNvSpPr>
            <a:spLocks noChangeAspect="1"/>
          </p:cNvSpPr>
          <p:nvPr/>
        </p:nvSpPr>
        <p:spPr>
          <a:xfrm>
            <a:off x="4152900" y="4356100"/>
            <a:ext cx="212725" cy="2111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fr-FR" sz="2400" b="1">
                <a:solidFill>
                  <a:srgbClr val="FFFFFF"/>
                </a:solidFill>
                <a:latin typeface="Browallia New" pitchFamily="34" charset="-34"/>
                <a:cs typeface="Browallia New" pitchFamily="34" charset="-34"/>
              </a:rPr>
              <a:t>1</a:t>
            </a:r>
          </a:p>
        </p:txBody>
      </p:sp>
      <p:sp>
        <p:nvSpPr>
          <p:cNvPr id="106" name="Ellipse 105"/>
          <p:cNvSpPr>
            <a:spLocks noChangeAspect="1"/>
          </p:cNvSpPr>
          <p:nvPr/>
        </p:nvSpPr>
        <p:spPr>
          <a:xfrm>
            <a:off x="3389313" y="4624388"/>
            <a:ext cx="36512" cy="349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0" name="Ellipse 59"/>
          <p:cNvSpPr>
            <a:spLocks noChangeAspect="1"/>
          </p:cNvSpPr>
          <p:nvPr/>
        </p:nvSpPr>
        <p:spPr>
          <a:xfrm>
            <a:off x="4010025" y="5102225"/>
            <a:ext cx="82550" cy="8255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8" name="Ellipse 117"/>
          <p:cNvSpPr>
            <a:spLocks noChangeAspect="1"/>
          </p:cNvSpPr>
          <p:nvPr/>
        </p:nvSpPr>
        <p:spPr>
          <a:xfrm>
            <a:off x="2546350" y="2736850"/>
            <a:ext cx="36513" cy="3651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2" name="Forme libre 121"/>
          <p:cNvSpPr/>
          <p:nvPr/>
        </p:nvSpPr>
        <p:spPr>
          <a:xfrm>
            <a:off x="2852738" y="3305175"/>
            <a:ext cx="723900" cy="179388"/>
          </a:xfrm>
          <a:custGeom>
            <a:avLst/>
            <a:gdLst>
              <a:gd name="connsiteX0" fmla="*/ 723900 w 723900"/>
              <a:gd name="connsiteY0" fmla="*/ 0 h 179387"/>
              <a:gd name="connsiteX1" fmla="*/ 571500 w 723900"/>
              <a:gd name="connsiteY1" fmla="*/ 47625 h 179387"/>
              <a:gd name="connsiteX2" fmla="*/ 285750 w 723900"/>
              <a:gd name="connsiteY2" fmla="*/ 161925 h 179387"/>
              <a:gd name="connsiteX3" fmla="*/ 0 w 723900"/>
              <a:gd name="connsiteY3" fmla="*/ 152400 h 179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3900" h="179387">
                <a:moveTo>
                  <a:pt x="723900" y="0"/>
                </a:moveTo>
                <a:cubicBezTo>
                  <a:pt x="684212" y="10319"/>
                  <a:pt x="644525" y="20638"/>
                  <a:pt x="571500" y="47625"/>
                </a:cubicBezTo>
                <a:cubicBezTo>
                  <a:pt x="498475" y="74613"/>
                  <a:pt x="381000" y="144463"/>
                  <a:pt x="285750" y="161925"/>
                </a:cubicBezTo>
                <a:cubicBezTo>
                  <a:pt x="190500" y="179387"/>
                  <a:pt x="95250" y="165893"/>
                  <a:pt x="0" y="152400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3" name="Forme libre 122"/>
          <p:cNvSpPr/>
          <p:nvPr/>
        </p:nvSpPr>
        <p:spPr>
          <a:xfrm>
            <a:off x="2509838" y="3302000"/>
            <a:ext cx="276225" cy="79375"/>
          </a:xfrm>
          <a:custGeom>
            <a:avLst/>
            <a:gdLst>
              <a:gd name="connsiteX0" fmla="*/ 276225 w 276225"/>
              <a:gd name="connsiteY0" fmla="*/ 79375 h 79375"/>
              <a:gd name="connsiteX1" fmla="*/ 161925 w 276225"/>
              <a:gd name="connsiteY1" fmla="*/ 12700 h 79375"/>
              <a:gd name="connsiteX2" fmla="*/ 0 w 276225"/>
              <a:gd name="connsiteY2" fmla="*/ 3175 h 7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6225" h="79375">
                <a:moveTo>
                  <a:pt x="276225" y="79375"/>
                </a:moveTo>
                <a:cubicBezTo>
                  <a:pt x="242093" y="52387"/>
                  <a:pt x="207962" y="25400"/>
                  <a:pt x="161925" y="12700"/>
                </a:cubicBezTo>
                <a:cubicBezTo>
                  <a:pt x="115888" y="0"/>
                  <a:pt x="57944" y="1587"/>
                  <a:pt x="0" y="3175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4" name="Ellipse 123"/>
          <p:cNvSpPr>
            <a:spLocks noChangeAspect="1"/>
          </p:cNvSpPr>
          <p:nvPr/>
        </p:nvSpPr>
        <p:spPr>
          <a:xfrm>
            <a:off x="2500313" y="3290888"/>
            <a:ext cx="36512" cy="3651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5" name="Forme libre 124"/>
          <p:cNvSpPr/>
          <p:nvPr/>
        </p:nvSpPr>
        <p:spPr>
          <a:xfrm>
            <a:off x="2538413" y="3448050"/>
            <a:ext cx="247650" cy="95250"/>
          </a:xfrm>
          <a:custGeom>
            <a:avLst/>
            <a:gdLst>
              <a:gd name="connsiteX0" fmla="*/ 247650 w 247650"/>
              <a:gd name="connsiteY0" fmla="*/ 0 h 95250"/>
              <a:gd name="connsiteX1" fmla="*/ 152400 w 247650"/>
              <a:gd name="connsiteY1" fmla="*/ 57150 h 95250"/>
              <a:gd name="connsiteX2" fmla="*/ 0 w 247650"/>
              <a:gd name="connsiteY2" fmla="*/ 95250 h 95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650" h="95250">
                <a:moveTo>
                  <a:pt x="247650" y="0"/>
                </a:moveTo>
                <a:cubicBezTo>
                  <a:pt x="220662" y="20637"/>
                  <a:pt x="193675" y="41275"/>
                  <a:pt x="152400" y="57150"/>
                </a:cubicBezTo>
                <a:cubicBezTo>
                  <a:pt x="111125" y="73025"/>
                  <a:pt x="55562" y="84137"/>
                  <a:pt x="0" y="9525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6" name="Ellipse 125"/>
          <p:cNvSpPr>
            <a:spLocks noChangeAspect="1"/>
          </p:cNvSpPr>
          <p:nvPr/>
        </p:nvSpPr>
        <p:spPr>
          <a:xfrm>
            <a:off x="2536825" y="3513138"/>
            <a:ext cx="34925" cy="3492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7" name="Forme libre 126"/>
          <p:cNvSpPr/>
          <p:nvPr/>
        </p:nvSpPr>
        <p:spPr>
          <a:xfrm>
            <a:off x="2624138" y="3476625"/>
            <a:ext cx="200025" cy="228600"/>
          </a:xfrm>
          <a:custGeom>
            <a:avLst/>
            <a:gdLst>
              <a:gd name="connsiteX0" fmla="*/ 200025 w 200025"/>
              <a:gd name="connsiteY0" fmla="*/ 0 h 228600"/>
              <a:gd name="connsiteX1" fmla="*/ 142875 w 200025"/>
              <a:gd name="connsiteY1" fmla="*/ 123825 h 228600"/>
              <a:gd name="connsiteX2" fmla="*/ 0 w 200025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025" h="228600">
                <a:moveTo>
                  <a:pt x="200025" y="0"/>
                </a:moveTo>
                <a:cubicBezTo>
                  <a:pt x="188118" y="42862"/>
                  <a:pt x="176212" y="85725"/>
                  <a:pt x="142875" y="123825"/>
                </a:cubicBezTo>
                <a:cubicBezTo>
                  <a:pt x="109538" y="161925"/>
                  <a:pt x="54769" y="195262"/>
                  <a:pt x="0" y="22860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8" name="Ellipse 127"/>
          <p:cNvSpPr>
            <a:spLocks noChangeAspect="1"/>
          </p:cNvSpPr>
          <p:nvPr/>
        </p:nvSpPr>
        <p:spPr>
          <a:xfrm>
            <a:off x="2632075" y="3665538"/>
            <a:ext cx="34925" cy="3492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5" name="Ellipse 24"/>
          <p:cNvSpPr>
            <a:spLocks noChangeAspect="1"/>
          </p:cNvSpPr>
          <p:nvPr/>
        </p:nvSpPr>
        <p:spPr>
          <a:xfrm>
            <a:off x="3581400" y="3146425"/>
            <a:ext cx="214313" cy="214313"/>
          </a:xfrm>
          <a:prstGeom prst="ellipse">
            <a:avLst/>
          </a:prstGeom>
          <a:solidFill>
            <a:srgbClr val="7030A0"/>
          </a:solidFill>
          <a:ln>
            <a:solidFill>
              <a:srgbClr val="46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400" b="1">
                <a:solidFill>
                  <a:srgbClr val="FFFFFF"/>
                </a:solidFill>
                <a:latin typeface="Browallia New" pitchFamily="34" charset="-34"/>
                <a:cs typeface="Browallia New" pitchFamily="34" charset="-34"/>
              </a:rPr>
              <a:t>2</a:t>
            </a:r>
          </a:p>
        </p:txBody>
      </p:sp>
      <p:sp>
        <p:nvSpPr>
          <p:cNvPr id="79" name="Ellipse 78"/>
          <p:cNvSpPr>
            <a:spLocks noChangeAspect="1"/>
          </p:cNvSpPr>
          <p:nvPr/>
        </p:nvSpPr>
        <p:spPr>
          <a:xfrm>
            <a:off x="2768600" y="3379788"/>
            <a:ext cx="82550" cy="8255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8" name="Ellipse 87"/>
          <p:cNvSpPr>
            <a:spLocks noChangeAspect="1"/>
          </p:cNvSpPr>
          <p:nvPr/>
        </p:nvSpPr>
        <p:spPr>
          <a:xfrm>
            <a:off x="2765425" y="2876550"/>
            <a:ext cx="82550" cy="8255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5" name="Forme libre 134"/>
          <p:cNvSpPr/>
          <p:nvPr/>
        </p:nvSpPr>
        <p:spPr>
          <a:xfrm>
            <a:off x="3071813" y="3681413"/>
            <a:ext cx="214312" cy="71437"/>
          </a:xfrm>
          <a:custGeom>
            <a:avLst/>
            <a:gdLst>
              <a:gd name="connsiteX0" fmla="*/ 214313 w 214313"/>
              <a:gd name="connsiteY0" fmla="*/ 71437 h 71437"/>
              <a:gd name="connsiteX1" fmla="*/ 142875 w 214313"/>
              <a:gd name="connsiteY1" fmla="*/ 33337 h 71437"/>
              <a:gd name="connsiteX2" fmla="*/ 0 w 214313"/>
              <a:gd name="connsiteY2" fmla="*/ 0 h 71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313" h="71437">
                <a:moveTo>
                  <a:pt x="214313" y="71437"/>
                </a:moveTo>
                <a:cubicBezTo>
                  <a:pt x="196453" y="58340"/>
                  <a:pt x="178594" y="45243"/>
                  <a:pt x="142875" y="33337"/>
                </a:cubicBezTo>
                <a:cubicBezTo>
                  <a:pt x="107156" y="21431"/>
                  <a:pt x="53578" y="10715"/>
                  <a:pt x="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7" name="Forme libre 136"/>
          <p:cNvSpPr/>
          <p:nvPr/>
        </p:nvSpPr>
        <p:spPr>
          <a:xfrm>
            <a:off x="3062288" y="3795713"/>
            <a:ext cx="219075" cy="20637"/>
          </a:xfrm>
          <a:custGeom>
            <a:avLst/>
            <a:gdLst>
              <a:gd name="connsiteX0" fmla="*/ 219075 w 219075"/>
              <a:gd name="connsiteY0" fmla="*/ 0 h 20637"/>
              <a:gd name="connsiteX1" fmla="*/ 119063 w 219075"/>
              <a:gd name="connsiteY1" fmla="*/ 19050 h 20637"/>
              <a:gd name="connsiteX2" fmla="*/ 0 w 219075"/>
              <a:gd name="connsiteY2" fmla="*/ 9525 h 20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075" h="20637">
                <a:moveTo>
                  <a:pt x="219075" y="0"/>
                </a:moveTo>
                <a:cubicBezTo>
                  <a:pt x="187325" y="8731"/>
                  <a:pt x="155575" y="17463"/>
                  <a:pt x="119063" y="19050"/>
                </a:cubicBezTo>
                <a:cubicBezTo>
                  <a:pt x="82551" y="20637"/>
                  <a:pt x="41275" y="15081"/>
                  <a:pt x="0" y="9525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8" name="Ellipse 137"/>
          <p:cNvSpPr>
            <a:spLocks noChangeAspect="1"/>
          </p:cNvSpPr>
          <p:nvPr/>
        </p:nvSpPr>
        <p:spPr>
          <a:xfrm>
            <a:off x="3044825" y="3656013"/>
            <a:ext cx="36513" cy="3651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9" name="Ellipse 138"/>
          <p:cNvSpPr>
            <a:spLocks noChangeAspect="1"/>
          </p:cNvSpPr>
          <p:nvPr/>
        </p:nvSpPr>
        <p:spPr>
          <a:xfrm>
            <a:off x="3052763" y="3778250"/>
            <a:ext cx="34925" cy="3651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0" name="Forme libre 139"/>
          <p:cNvSpPr/>
          <p:nvPr/>
        </p:nvSpPr>
        <p:spPr>
          <a:xfrm>
            <a:off x="3143250" y="3829050"/>
            <a:ext cx="180975" cy="85725"/>
          </a:xfrm>
          <a:custGeom>
            <a:avLst/>
            <a:gdLst>
              <a:gd name="connsiteX0" fmla="*/ 180975 w 180975"/>
              <a:gd name="connsiteY0" fmla="*/ 0 h 85725"/>
              <a:gd name="connsiteX1" fmla="*/ 142875 w 180975"/>
              <a:gd name="connsiteY1" fmla="*/ 52388 h 85725"/>
              <a:gd name="connsiteX2" fmla="*/ 0 w 180975"/>
              <a:gd name="connsiteY2" fmla="*/ 85725 h 85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975" h="85725">
                <a:moveTo>
                  <a:pt x="180975" y="0"/>
                </a:moveTo>
                <a:cubicBezTo>
                  <a:pt x="177006" y="19050"/>
                  <a:pt x="173037" y="38101"/>
                  <a:pt x="142875" y="52388"/>
                </a:cubicBezTo>
                <a:cubicBezTo>
                  <a:pt x="112713" y="66675"/>
                  <a:pt x="56356" y="76200"/>
                  <a:pt x="0" y="85725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1" name="Ellipse 140"/>
          <p:cNvSpPr>
            <a:spLocks noChangeAspect="1"/>
          </p:cNvSpPr>
          <p:nvPr/>
        </p:nvSpPr>
        <p:spPr>
          <a:xfrm>
            <a:off x="3106738" y="3895725"/>
            <a:ext cx="36512" cy="3651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3" name="Forme libre 142"/>
          <p:cNvSpPr/>
          <p:nvPr/>
        </p:nvSpPr>
        <p:spPr>
          <a:xfrm>
            <a:off x="4225925" y="1598613"/>
            <a:ext cx="158750" cy="628650"/>
          </a:xfrm>
          <a:custGeom>
            <a:avLst/>
            <a:gdLst>
              <a:gd name="connsiteX0" fmla="*/ 0 w 158750"/>
              <a:gd name="connsiteY0" fmla="*/ 628650 h 628650"/>
              <a:gd name="connsiteX1" fmla="*/ 142875 w 158750"/>
              <a:gd name="connsiteY1" fmla="*/ 400050 h 628650"/>
              <a:gd name="connsiteX2" fmla="*/ 95250 w 158750"/>
              <a:gd name="connsiteY2" fmla="*/ 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750" h="628650">
                <a:moveTo>
                  <a:pt x="0" y="628650"/>
                </a:moveTo>
                <a:cubicBezTo>
                  <a:pt x="63500" y="566737"/>
                  <a:pt x="127000" y="504825"/>
                  <a:pt x="142875" y="400050"/>
                </a:cubicBezTo>
                <a:cubicBezTo>
                  <a:pt x="158750" y="295275"/>
                  <a:pt x="127000" y="147637"/>
                  <a:pt x="95250" y="0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4" name="Forme libre 143"/>
          <p:cNvSpPr/>
          <p:nvPr/>
        </p:nvSpPr>
        <p:spPr>
          <a:xfrm>
            <a:off x="3408363" y="2238375"/>
            <a:ext cx="738187" cy="192088"/>
          </a:xfrm>
          <a:custGeom>
            <a:avLst/>
            <a:gdLst>
              <a:gd name="connsiteX0" fmla="*/ 738187 w 738187"/>
              <a:gd name="connsiteY0" fmla="*/ 123825 h 192087"/>
              <a:gd name="connsiteX1" fmla="*/ 352425 w 738187"/>
              <a:gd name="connsiteY1" fmla="*/ 171450 h 192087"/>
              <a:gd name="connsiteX2" fmla="*/ 0 w 738187"/>
              <a:gd name="connsiteY2" fmla="*/ 0 h 192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8187" h="192087">
                <a:moveTo>
                  <a:pt x="738187" y="123825"/>
                </a:moveTo>
                <a:cubicBezTo>
                  <a:pt x="606821" y="157956"/>
                  <a:pt x="475456" y="192087"/>
                  <a:pt x="352425" y="171450"/>
                </a:cubicBezTo>
                <a:cubicBezTo>
                  <a:pt x="229394" y="150813"/>
                  <a:pt x="114697" y="75406"/>
                  <a:pt x="0" y="0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5" name="Forme libre 144"/>
          <p:cNvSpPr/>
          <p:nvPr/>
        </p:nvSpPr>
        <p:spPr>
          <a:xfrm>
            <a:off x="3630613" y="1746250"/>
            <a:ext cx="514350" cy="466725"/>
          </a:xfrm>
          <a:custGeom>
            <a:avLst/>
            <a:gdLst>
              <a:gd name="connsiteX0" fmla="*/ 514350 w 514350"/>
              <a:gd name="connsiteY0" fmla="*/ 466725 h 466725"/>
              <a:gd name="connsiteX1" fmla="*/ 333375 w 514350"/>
              <a:gd name="connsiteY1" fmla="*/ 233362 h 466725"/>
              <a:gd name="connsiteX2" fmla="*/ 0 w 514350"/>
              <a:gd name="connsiteY2" fmla="*/ 0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4350" h="466725">
                <a:moveTo>
                  <a:pt x="514350" y="466725"/>
                </a:moveTo>
                <a:cubicBezTo>
                  <a:pt x="466725" y="388937"/>
                  <a:pt x="419100" y="311149"/>
                  <a:pt x="333375" y="233362"/>
                </a:cubicBezTo>
                <a:cubicBezTo>
                  <a:pt x="247650" y="155575"/>
                  <a:pt x="123825" y="77787"/>
                  <a:pt x="0" y="0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6" name="Forme libre 145"/>
          <p:cNvSpPr/>
          <p:nvPr/>
        </p:nvSpPr>
        <p:spPr>
          <a:xfrm>
            <a:off x="3087688" y="2151063"/>
            <a:ext cx="247650" cy="61912"/>
          </a:xfrm>
          <a:custGeom>
            <a:avLst/>
            <a:gdLst>
              <a:gd name="connsiteX0" fmla="*/ 247650 w 247650"/>
              <a:gd name="connsiteY0" fmla="*/ 61912 h 61912"/>
              <a:gd name="connsiteX1" fmla="*/ 128587 w 247650"/>
              <a:gd name="connsiteY1" fmla="*/ 23812 h 61912"/>
              <a:gd name="connsiteX2" fmla="*/ 0 w 247650"/>
              <a:gd name="connsiteY2" fmla="*/ 0 h 61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650" h="61912">
                <a:moveTo>
                  <a:pt x="247650" y="61912"/>
                </a:moveTo>
                <a:cubicBezTo>
                  <a:pt x="208756" y="48021"/>
                  <a:pt x="169862" y="34131"/>
                  <a:pt x="128587" y="23812"/>
                </a:cubicBezTo>
                <a:cubicBezTo>
                  <a:pt x="87312" y="13493"/>
                  <a:pt x="43656" y="6746"/>
                  <a:pt x="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8" name="Ellipse 147"/>
          <p:cNvSpPr>
            <a:spLocks noChangeAspect="1"/>
          </p:cNvSpPr>
          <p:nvPr/>
        </p:nvSpPr>
        <p:spPr>
          <a:xfrm>
            <a:off x="3074988" y="2132013"/>
            <a:ext cx="36512" cy="36512"/>
          </a:xfrm>
          <a:prstGeom prst="ellipse">
            <a:avLst/>
          </a:prstGeom>
          <a:solidFill>
            <a:srgbClr val="C8C300"/>
          </a:solidFill>
          <a:ln>
            <a:solidFill>
              <a:srgbClr val="C8C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9" name="Forme libre 148"/>
          <p:cNvSpPr/>
          <p:nvPr/>
        </p:nvSpPr>
        <p:spPr>
          <a:xfrm>
            <a:off x="3211513" y="2036763"/>
            <a:ext cx="138112" cy="147637"/>
          </a:xfrm>
          <a:custGeom>
            <a:avLst/>
            <a:gdLst>
              <a:gd name="connsiteX0" fmla="*/ 138112 w 138112"/>
              <a:gd name="connsiteY0" fmla="*/ 147638 h 147638"/>
              <a:gd name="connsiteX1" fmla="*/ 52387 w 138112"/>
              <a:gd name="connsiteY1" fmla="*/ 38100 h 147638"/>
              <a:gd name="connsiteX2" fmla="*/ 0 w 138112"/>
              <a:gd name="connsiteY2" fmla="*/ 0 h 147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112" h="147638">
                <a:moveTo>
                  <a:pt x="138112" y="147638"/>
                </a:moveTo>
                <a:cubicBezTo>
                  <a:pt x="106759" y="105172"/>
                  <a:pt x="75406" y="62706"/>
                  <a:pt x="52387" y="38100"/>
                </a:cubicBezTo>
                <a:cubicBezTo>
                  <a:pt x="29368" y="13494"/>
                  <a:pt x="14684" y="6747"/>
                  <a:pt x="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0" name="Ellipse 149"/>
          <p:cNvSpPr>
            <a:spLocks noChangeAspect="1"/>
          </p:cNvSpPr>
          <p:nvPr/>
        </p:nvSpPr>
        <p:spPr>
          <a:xfrm>
            <a:off x="3184525" y="2011363"/>
            <a:ext cx="36513" cy="36512"/>
          </a:xfrm>
          <a:prstGeom prst="ellipse">
            <a:avLst/>
          </a:prstGeom>
          <a:solidFill>
            <a:srgbClr val="C8C300"/>
          </a:solidFill>
          <a:ln>
            <a:solidFill>
              <a:srgbClr val="C8C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1" name="Forme libre 150"/>
          <p:cNvSpPr/>
          <p:nvPr/>
        </p:nvSpPr>
        <p:spPr>
          <a:xfrm>
            <a:off x="3125788" y="2241550"/>
            <a:ext cx="209550" cy="38100"/>
          </a:xfrm>
          <a:custGeom>
            <a:avLst/>
            <a:gdLst>
              <a:gd name="connsiteX0" fmla="*/ 209550 w 209550"/>
              <a:gd name="connsiteY0" fmla="*/ 0 h 38100"/>
              <a:gd name="connsiteX1" fmla="*/ 42862 w 209550"/>
              <a:gd name="connsiteY1" fmla="*/ 23812 h 38100"/>
              <a:gd name="connsiteX2" fmla="*/ 0 w 209550"/>
              <a:gd name="connsiteY2" fmla="*/ 38100 h 3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9550" h="38100">
                <a:moveTo>
                  <a:pt x="209550" y="0"/>
                </a:moveTo>
                <a:cubicBezTo>
                  <a:pt x="143668" y="8731"/>
                  <a:pt x="77787" y="17462"/>
                  <a:pt x="42862" y="23812"/>
                </a:cubicBezTo>
                <a:cubicBezTo>
                  <a:pt x="7937" y="30162"/>
                  <a:pt x="3968" y="34131"/>
                  <a:pt x="0" y="3810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7" name="Ellipse 66"/>
          <p:cNvSpPr>
            <a:spLocks noChangeAspect="1"/>
          </p:cNvSpPr>
          <p:nvPr/>
        </p:nvSpPr>
        <p:spPr>
          <a:xfrm>
            <a:off x="3328988" y="2174875"/>
            <a:ext cx="82550" cy="82550"/>
          </a:xfrm>
          <a:prstGeom prst="ellipse">
            <a:avLst/>
          </a:prstGeom>
          <a:solidFill>
            <a:srgbClr val="C8C300"/>
          </a:solidFill>
          <a:ln>
            <a:solidFill>
              <a:srgbClr val="C8C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2" name="Ellipse 151"/>
          <p:cNvSpPr>
            <a:spLocks noChangeAspect="1"/>
          </p:cNvSpPr>
          <p:nvPr/>
        </p:nvSpPr>
        <p:spPr>
          <a:xfrm>
            <a:off x="3090863" y="2265363"/>
            <a:ext cx="36512" cy="36512"/>
          </a:xfrm>
          <a:prstGeom prst="ellipse">
            <a:avLst/>
          </a:prstGeom>
          <a:solidFill>
            <a:srgbClr val="C8C300"/>
          </a:solidFill>
          <a:ln>
            <a:solidFill>
              <a:srgbClr val="C8C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7" name="Ellipse 26"/>
          <p:cNvSpPr>
            <a:spLocks noChangeAspect="1"/>
          </p:cNvSpPr>
          <p:nvPr/>
        </p:nvSpPr>
        <p:spPr>
          <a:xfrm>
            <a:off x="4113213" y="2181225"/>
            <a:ext cx="214312" cy="214313"/>
          </a:xfrm>
          <a:prstGeom prst="ellipse">
            <a:avLst/>
          </a:prstGeom>
          <a:solidFill>
            <a:srgbClr val="C8C300"/>
          </a:solidFill>
          <a:ln>
            <a:solidFill>
              <a:srgbClr val="6A6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400" b="1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3</a:t>
            </a:r>
          </a:p>
        </p:txBody>
      </p:sp>
      <p:sp>
        <p:nvSpPr>
          <p:cNvPr id="153" name="Forme libre 152"/>
          <p:cNvSpPr/>
          <p:nvPr/>
        </p:nvSpPr>
        <p:spPr>
          <a:xfrm>
            <a:off x="3330575" y="1744663"/>
            <a:ext cx="228600" cy="11112"/>
          </a:xfrm>
          <a:custGeom>
            <a:avLst/>
            <a:gdLst>
              <a:gd name="connsiteX0" fmla="*/ 228600 w 228600"/>
              <a:gd name="connsiteY0" fmla="*/ 11113 h 11113"/>
              <a:gd name="connsiteX1" fmla="*/ 119063 w 228600"/>
              <a:gd name="connsiteY1" fmla="*/ 1588 h 11113"/>
              <a:gd name="connsiteX2" fmla="*/ 0 w 228600"/>
              <a:gd name="connsiteY2" fmla="*/ 1588 h 1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00" h="11113">
                <a:moveTo>
                  <a:pt x="228600" y="11113"/>
                </a:moveTo>
                <a:cubicBezTo>
                  <a:pt x="192881" y="7144"/>
                  <a:pt x="157163" y="3176"/>
                  <a:pt x="119063" y="1588"/>
                </a:cubicBezTo>
                <a:cubicBezTo>
                  <a:pt x="80963" y="0"/>
                  <a:pt x="40481" y="794"/>
                  <a:pt x="0" y="1588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5" name="Forme libre 154"/>
          <p:cNvSpPr/>
          <p:nvPr/>
        </p:nvSpPr>
        <p:spPr>
          <a:xfrm>
            <a:off x="3440113" y="1550988"/>
            <a:ext cx="114300" cy="147637"/>
          </a:xfrm>
          <a:custGeom>
            <a:avLst/>
            <a:gdLst>
              <a:gd name="connsiteX0" fmla="*/ 114300 w 114300"/>
              <a:gd name="connsiteY0" fmla="*/ 147638 h 147638"/>
              <a:gd name="connsiteX1" fmla="*/ 57150 w 114300"/>
              <a:gd name="connsiteY1" fmla="*/ 104775 h 147638"/>
              <a:gd name="connsiteX2" fmla="*/ 0 w 114300"/>
              <a:gd name="connsiteY2" fmla="*/ 0 h 147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" h="147638">
                <a:moveTo>
                  <a:pt x="114300" y="147638"/>
                </a:moveTo>
                <a:cubicBezTo>
                  <a:pt x="95250" y="138509"/>
                  <a:pt x="76200" y="129381"/>
                  <a:pt x="57150" y="104775"/>
                </a:cubicBezTo>
                <a:cubicBezTo>
                  <a:pt x="38100" y="80169"/>
                  <a:pt x="19050" y="40084"/>
                  <a:pt x="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Ellipse 155"/>
          <p:cNvSpPr>
            <a:spLocks noChangeAspect="1"/>
          </p:cNvSpPr>
          <p:nvPr/>
        </p:nvSpPr>
        <p:spPr>
          <a:xfrm>
            <a:off x="3300413" y="1728788"/>
            <a:ext cx="34925" cy="36512"/>
          </a:xfrm>
          <a:prstGeom prst="ellipse">
            <a:avLst/>
          </a:prstGeom>
          <a:solidFill>
            <a:srgbClr val="C8C300"/>
          </a:solidFill>
          <a:ln>
            <a:solidFill>
              <a:srgbClr val="C8C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7" name="Ellipse 156"/>
          <p:cNvSpPr>
            <a:spLocks noChangeAspect="1"/>
          </p:cNvSpPr>
          <p:nvPr/>
        </p:nvSpPr>
        <p:spPr>
          <a:xfrm>
            <a:off x="3424238" y="1522413"/>
            <a:ext cx="34925" cy="36512"/>
          </a:xfrm>
          <a:prstGeom prst="ellipse">
            <a:avLst/>
          </a:prstGeom>
          <a:solidFill>
            <a:srgbClr val="C8C300"/>
          </a:solidFill>
          <a:ln>
            <a:solidFill>
              <a:srgbClr val="C8C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8" name="Forme libre 157"/>
          <p:cNvSpPr/>
          <p:nvPr/>
        </p:nvSpPr>
        <p:spPr>
          <a:xfrm>
            <a:off x="3606800" y="1503363"/>
            <a:ext cx="23813" cy="176212"/>
          </a:xfrm>
          <a:custGeom>
            <a:avLst/>
            <a:gdLst>
              <a:gd name="connsiteX0" fmla="*/ 0 w 23813"/>
              <a:gd name="connsiteY0" fmla="*/ 176213 h 176213"/>
              <a:gd name="connsiteX1" fmla="*/ 4763 w 23813"/>
              <a:gd name="connsiteY1" fmla="*/ 57150 h 176213"/>
              <a:gd name="connsiteX2" fmla="*/ 23813 w 23813"/>
              <a:gd name="connsiteY2" fmla="*/ 0 h 176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13" h="176213">
                <a:moveTo>
                  <a:pt x="0" y="176213"/>
                </a:moveTo>
                <a:cubicBezTo>
                  <a:pt x="397" y="131366"/>
                  <a:pt x="794" y="86519"/>
                  <a:pt x="4763" y="57150"/>
                </a:cubicBezTo>
                <a:cubicBezTo>
                  <a:pt x="8732" y="27781"/>
                  <a:pt x="16272" y="13890"/>
                  <a:pt x="23813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9" name="Ellipse 58"/>
          <p:cNvSpPr>
            <a:spLocks noChangeAspect="1"/>
          </p:cNvSpPr>
          <p:nvPr/>
        </p:nvSpPr>
        <p:spPr>
          <a:xfrm>
            <a:off x="3554413" y="1676400"/>
            <a:ext cx="82550" cy="82550"/>
          </a:xfrm>
          <a:prstGeom prst="ellipse">
            <a:avLst/>
          </a:prstGeom>
          <a:solidFill>
            <a:srgbClr val="C8C300"/>
          </a:solidFill>
          <a:ln>
            <a:solidFill>
              <a:srgbClr val="C8C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9" name="Ellipse 158"/>
          <p:cNvSpPr>
            <a:spLocks noChangeAspect="1"/>
          </p:cNvSpPr>
          <p:nvPr/>
        </p:nvSpPr>
        <p:spPr>
          <a:xfrm>
            <a:off x="3611563" y="1479550"/>
            <a:ext cx="34925" cy="34925"/>
          </a:xfrm>
          <a:prstGeom prst="ellipse">
            <a:avLst/>
          </a:prstGeom>
          <a:solidFill>
            <a:srgbClr val="C8C300"/>
          </a:solidFill>
          <a:ln>
            <a:solidFill>
              <a:srgbClr val="C8C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0" name="Forme libre 159"/>
          <p:cNvSpPr/>
          <p:nvPr/>
        </p:nvSpPr>
        <p:spPr>
          <a:xfrm>
            <a:off x="4510088" y="5095875"/>
            <a:ext cx="66675" cy="200025"/>
          </a:xfrm>
          <a:custGeom>
            <a:avLst/>
            <a:gdLst>
              <a:gd name="connsiteX0" fmla="*/ 66675 w 66675"/>
              <a:gd name="connsiteY0" fmla="*/ 0 h 200025"/>
              <a:gd name="connsiteX1" fmla="*/ 14288 w 66675"/>
              <a:gd name="connsiteY1" fmla="*/ 119063 h 200025"/>
              <a:gd name="connsiteX2" fmla="*/ 0 w 66675"/>
              <a:gd name="connsiteY2" fmla="*/ 200025 h 20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" h="200025">
                <a:moveTo>
                  <a:pt x="66675" y="0"/>
                </a:moveTo>
                <a:cubicBezTo>
                  <a:pt x="46037" y="42863"/>
                  <a:pt x="25400" y="85726"/>
                  <a:pt x="14288" y="119063"/>
                </a:cubicBezTo>
                <a:cubicBezTo>
                  <a:pt x="3176" y="152400"/>
                  <a:pt x="1588" y="176212"/>
                  <a:pt x="0" y="200025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4" name="Ellipse 93"/>
          <p:cNvSpPr>
            <a:spLocks noChangeAspect="1"/>
          </p:cNvSpPr>
          <p:nvPr/>
        </p:nvSpPr>
        <p:spPr>
          <a:xfrm>
            <a:off x="4497388" y="5291138"/>
            <a:ext cx="36512" cy="3651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1" name="Forme libre 160"/>
          <p:cNvSpPr/>
          <p:nvPr/>
        </p:nvSpPr>
        <p:spPr>
          <a:xfrm>
            <a:off x="4619625" y="5095875"/>
            <a:ext cx="100013" cy="157163"/>
          </a:xfrm>
          <a:custGeom>
            <a:avLst/>
            <a:gdLst>
              <a:gd name="connsiteX0" fmla="*/ 0 w 100012"/>
              <a:gd name="connsiteY0" fmla="*/ 0 h 157163"/>
              <a:gd name="connsiteX1" fmla="*/ 66675 w 100012"/>
              <a:gd name="connsiteY1" fmla="*/ 95250 h 157163"/>
              <a:gd name="connsiteX2" fmla="*/ 100012 w 100012"/>
              <a:gd name="connsiteY2" fmla="*/ 157163 h 15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12" h="157163">
                <a:moveTo>
                  <a:pt x="0" y="0"/>
                </a:moveTo>
                <a:cubicBezTo>
                  <a:pt x="25003" y="34528"/>
                  <a:pt x="50006" y="69056"/>
                  <a:pt x="66675" y="95250"/>
                </a:cubicBezTo>
                <a:cubicBezTo>
                  <a:pt x="83344" y="121444"/>
                  <a:pt x="91678" y="139303"/>
                  <a:pt x="100012" y="157163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3" name="Ellipse 92"/>
          <p:cNvSpPr>
            <a:spLocks noChangeAspect="1"/>
          </p:cNvSpPr>
          <p:nvPr/>
        </p:nvSpPr>
        <p:spPr>
          <a:xfrm>
            <a:off x="4703763" y="5253038"/>
            <a:ext cx="36512" cy="349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2" name="Forme libre 161"/>
          <p:cNvSpPr/>
          <p:nvPr/>
        </p:nvSpPr>
        <p:spPr>
          <a:xfrm>
            <a:off x="4643438" y="5038725"/>
            <a:ext cx="223837" cy="76200"/>
          </a:xfrm>
          <a:custGeom>
            <a:avLst/>
            <a:gdLst>
              <a:gd name="connsiteX0" fmla="*/ 0 w 223838"/>
              <a:gd name="connsiteY0" fmla="*/ 0 h 76200"/>
              <a:gd name="connsiteX1" fmla="*/ 104775 w 223838"/>
              <a:gd name="connsiteY1" fmla="*/ 33338 h 76200"/>
              <a:gd name="connsiteX2" fmla="*/ 223838 w 223838"/>
              <a:gd name="connsiteY2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838" h="76200">
                <a:moveTo>
                  <a:pt x="0" y="0"/>
                </a:moveTo>
                <a:cubicBezTo>
                  <a:pt x="33734" y="10319"/>
                  <a:pt x="67469" y="20638"/>
                  <a:pt x="104775" y="33338"/>
                </a:cubicBezTo>
                <a:cubicBezTo>
                  <a:pt x="142081" y="46038"/>
                  <a:pt x="182959" y="61119"/>
                  <a:pt x="223838" y="7620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4" name="Ellipse 73"/>
          <p:cNvSpPr>
            <a:spLocks noChangeAspect="1"/>
          </p:cNvSpPr>
          <p:nvPr/>
        </p:nvSpPr>
        <p:spPr>
          <a:xfrm>
            <a:off x="4552950" y="5002213"/>
            <a:ext cx="84138" cy="8255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" name="Ellipse 91"/>
          <p:cNvSpPr>
            <a:spLocks noChangeAspect="1"/>
          </p:cNvSpPr>
          <p:nvPr/>
        </p:nvSpPr>
        <p:spPr>
          <a:xfrm>
            <a:off x="4857750" y="5099050"/>
            <a:ext cx="34925" cy="36513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4" name="Forme libre 163"/>
          <p:cNvSpPr/>
          <p:nvPr/>
        </p:nvSpPr>
        <p:spPr>
          <a:xfrm>
            <a:off x="3800475" y="5148263"/>
            <a:ext cx="195263" cy="57150"/>
          </a:xfrm>
          <a:custGeom>
            <a:avLst/>
            <a:gdLst>
              <a:gd name="connsiteX0" fmla="*/ 195262 w 195262"/>
              <a:gd name="connsiteY0" fmla="*/ 0 h 57150"/>
              <a:gd name="connsiteX1" fmla="*/ 76200 w 195262"/>
              <a:gd name="connsiteY1" fmla="*/ 28575 h 57150"/>
              <a:gd name="connsiteX2" fmla="*/ 0 w 195262"/>
              <a:gd name="connsiteY2" fmla="*/ 57150 h 5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262" h="57150">
                <a:moveTo>
                  <a:pt x="195262" y="0"/>
                </a:moveTo>
                <a:cubicBezTo>
                  <a:pt x="152003" y="9525"/>
                  <a:pt x="108744" y="19050"/>
                  <a:pt x="76200" y="28575"/>
                </a:cubicBezTo>
                <a:cubicBezTo>
                  <a:pt x="43656" y="38100"/>
                  <a:pt x="21828" y="47625"/>
                  <a:pt x="0" y="5715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5" name="Forme libre 164"/>
          <p:cNvSpPr/>
          <p:nvPr/>
        </p:nvSpPr>
        <p:spPr>
          <a:xfrm>
            <a:off x="4081463" y="5191125"/>
            <a:ext cx="11112" cy="171450"/>
          </a:xfrm>
          <a:custGeom>
            <a:avLst/>
            <a:gdLst>
              <a:gd name="connsiteX0" fmla="*/ 4763 w 10319"/>
              <a:gd name="connsiteY0" fmla="*/ 0 h 171450"/>
              <a:gd name="connsiteX1" fmla="*/ 9525 w 10319"/>
              <a:gd name="connsiteY1" fmla="*/ 123825 h 171450"/>
              <a:gd name="connsiteX2" fmla="*/ 0 w 10319"/>
              <a:gd name="connsiteY2" fmla="*/ 17145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19" h="171450">
                <a:moveTo>
                  <a:pt x="4763" y="0"/>
                </a:moveTo>
                <a:cubicBezTo>
                  <a:pt x="7541" y="47625"/>
                  <a:pt x="10319" y="95250"/>
                  <a:pt x="9525" y="123825"/>
                </a:cubicBezTo>
                <a:cubicBezTo>
                  <a:pt x="8731" y="152400"/>
                  <a:pt x="4365" y="161925"/>
                  <a:pt x="0" y="17145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6" name="Forme libre 165"/>
          <p:cNvSpPr/>
          <p:nvPr/>
        </p:nvSpPr>
        <p:spPr>
          <a:xfrm>
            <a:off x="3905250" y="5186363"/>
            <a:ext cx="109538" cy="119062"/>
          </a:xfrm>
          <a:custGeom>
            <a:avLst/>
            <a:gdLst>
              <a:gd name="connsiteX0" fmla="*/ 109537 w 109537"/>
              <a:gd name="connsiteY0" fmla="*/ 0 h 119063"/>
              <a:gd name="connsiteX1" fmla="*/ 47625 w 109537"/>
              <a:gd name="connsiteY1" fmla="*/ 66675 h 119063"/>
              <a:gd name="connsiteX2" fmla="*/ 0 w 109537"/>
              <a:gd name="connsiteY2" fmla="*/ 119063 h 119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37" h="119063">
                <a:moveTo>
                  <a:pt x="109537" y="0"/>
                </a:moveTo>
                <a:lnTo>
                  <a:pt x="47625" y="66675"/>
                </a:lnTo>
                <a:cubicBezTo>
                  <a:pt x="29369" y="86519"/>
                  <a:pt x="14684" y="102791"/>
                  <a:pt x="0" y="119063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1" name="Ellipse 100"/>
          <p:cNvSpPr>
            <a:spLocks noChangeAspect="1"/>
          </p:cNvSpPr>
          <p:nvPr/>
        </p:nvSpPr>
        <p:spPr>
          <a:xfrm>
            <a:off x="3879850" y="5291138"/>
            <a:ext cx="36513" cy="3651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3" name="Ellipse 102"/>
          <p:cNvSpPr>
            <a:spLocks noChangeAspect="1"/>
          </p:cNvSpPr>
          <p:nvPr/>
        </p:nvSpPr>
        <p:spPr>
          <a:xfrm>
            <a:off x="4051300" y="5356225"/>
            <a:ext cx="34925" cy="349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7" name="Forme libre 166"/>
          <p:cNvSpPr/>
          <p:nvPr/>
        </p:nvSpPr>
        <p:spPr>
          <a:xfrm>
            <a:off x="3433763" y="4638675"/>
            <a:ext cx="247650" cy="14288"/>
          </a:xfrm>
          <a:custGeom>
            <a:avLst/>
            <a:gdLst>
              <a:gd name="connsiteX0" fmla="*/ 247650 w 247650"/>
              <a:gd name="connsiteY0" fmla="*/ 14288 h 14288"/>
              <a:gd name="connsiteX1" fmla="*/ 114300 w 247650"/>
              <a:gd name="connsiteY1" fmla="*/ 4763 h 14288"/>
              <a:gd name="connsiteX2" fmla="*/ 0 w 247650"/>
              <a:gd name="connsiteY2" fmla="*/ 0 h 14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650" h="14288">
                <a:moveTo>
                  <a:pt x="247650" y="14288"/>
                </a:moveTo>
                <a:lnTo>
                  <a:pt x="114300" y="4763"/>
                </a:lnTo>
                <a:cubicBezTo>
                  <a:pt x="73025" y="2382"/>
                  <a:pt x="36512" y="1191"/>
                  <a:pt x="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8" name="Forme libre 167"/>
          <p:cNvSpPr/>
          <p:nvPr/>
        </p:nvSpPr>
        <p:spPr>
          <a:xfrm>
            <a:off x="3505200" y="4678363"/>
            <a:ext cx="195263" cy="103187"/>
          </a:xfrm>
          <a:custGeom>
            <a:avLst/>
            <a:gdLst>
              <a:gd name="connsiteX0" fmla="*/ 195262 w 195262"/>
              <a:gd name="connsiteY0" fmla="*/ 2382 h 102394"/>
              <a:gd name="connsiteX1" fmla="*/ 100012 w 195262"/>
              <a:gd name="connsiteY1" fmla="*/ 16669 h 102394"/>
              <a:gd name="connsiteX2" fmla="*/ 0 w 195262"/>
              <a:gd name="connsiteY2" fmla="*/ 102394 h 102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262" h="102394">
                <a:moveTo>
                  <a:pt x="195262" y="2382"/>
                </a:moveTo>
                <a:cubicBezTo>
                  <a:pt x="163909" y="1191"/>
                  <a:pt x="132556" y="0"/>
                  <a:pt x="100012" y="16669"/>
                </a:cubicBezTo>
                <a:cubicBezTo>
                  <a:pt x="67468" y="33338"/>
                  <a:pt x="33734" y="67866"/>
                  <a:pt x="0" y="102394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9" name="Forme libre 168"/>
          <p:cNvSpPr/>
          <p:nvPr/>
        </p:nvSpPr>
        <p:spPr>
          <a:xfrm>
            <a:off x="3686175" y="4700588"/>
            <a:ext cx="42863" cy="195262"/>
          </a:xfrm>
          <a:custGeom>
            <a:avLst/>
            <a:gdLst>
              <a:gd name="connsiteX0" fmla="*/ 42862 w 42862"/>
              <a:gd name="connsiteY0" fmla="*/ 0 h 195262"/>
              <a:gd name="connsiteX1" fmla="*/ 23812 w 42862"/>
              <a:gd name="connsiteY1" fmla="*/ 104775 h 195262"/>
              <a:gd name="connsiteX2" fmla="*/ 0 w 42862"/>
              <a:gd name="connsiteY2" fmla="*/ 195262 h 19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862" h="195262">
                <a:moveTo>
                  <a:pt x="42862" y="0"/>
                </a:moveTo>
                <a:cubicBezTo>
                  <a:pt x="36909" y="36115"/>
                  <a:pt x="30956" y="72231"/>
                  <a:pt x="23812" y="104775"/>
                </a:cubicBezTo>
                <a:cubicBezTo>
                  <a:pt x="16668" y="137319"/>
                  <a:pt x="8334" y="166290"/>
                  <a:pt x="0" y="195262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8" name="Ellipse 107"/>
          <p:cNvSpPr>
            <a:spLocks noChangeAspect="1"/>
          </p:cNvSpPr>
          <p:nvPr/>
        </p:nvSpPr>
        <p:spPr>
          <a:xfrm>
            <a:off x="3471863" y="4776788"/>
            <a:ext cx="36512" cy="3651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0" name="Ellipse 109"/>
          <p:cNvSpPr>
            <a:spLocks noChangeAspect="1"/>
          </p:cNvSpPr>
          <p:nvPr/>
        </p:nvSpPr>
        <p:spPr>
          <a:xfrm>
            <a:off x="3671888" y="4887913"/>
            <a:ext cx="34925" cy="3651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0" name="Forme libre 169"/>
          <p:cNvSpPr/>
          <p:nvPr/>
        </p:nvSpPr>
        <p:spPr>
          <a:xfrm>
            <a:off x="2590800" y="2767013"/>
            <a:ext cx="204788" cy="104775"/>
          </a:xfrm>
          <a:custGeom>
            <a:avLst/>
            <a:gdLst>
              <a:gd name="connsiteX0" fmla="*/ 204788 w 204788"/>
              <a:gd name="connsiteY0" fmla="*/ 104775 h 104775"/>
              <a:gd name="connsiteX1" fmla="*/ 100013 w 204788"/>
              <a:gd name="connsiteY1" fmla="*/ 47625 h 104775"/>
              <a:gd name="connsiteX2" fmla="*/ 0 w 204788"/>
              <a:gd name="connsiteY2" fmla="*/ 0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8" h="104775">
                <a:moveTo>
                  <a:pt x="204788" y="104775"/>
                </a:moveTo>
                <a:cubicBezTo>
                  <a:pt x="169466" y="84931"/>
                  <a:pt x="134144" y="65087"/>
                  <a:pt x="100013" y="47625"/>
                </a:cubicBezTo>
                <a:cubicBezTo>
                  <a:pt x="65882" y="30163"/>
                  <a:pt x="32941" y="15081"/>
                  <a:pt x="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1" name="Forme libre 170"/>
          <p:cNvSpPr/>
          <p:nvPr/>
        </p:nvSpPr>
        <p:spPr>
          <a:xfrm>
            <a:off x="2524125" y="2914650"/>
            <a:ext cx="233363" cy="4763"/>
          </a:xfrm>
          <a:custGeom>
            <a:avLst/>
            <a:gdLst>
              <a:gd name="connsiteX0" fmla="*/ 233363 w 233363"/>
              <a:gd name="connsiteY0" fmla="*/ 4763 h 4763"/>
              <a:gd name="connsiteX1" fmla="*/ 100013 w 233363"/>
              <a:gd name="connsiteY1" fmla="*/ 4763 h 4763"/>
              <a:gd name="connsiteX2" fmla="*/ 0 w 233363"/>
              <a:gd name="connsiteY2" fmla="*/ 0 h 4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3363" h="4763">
                <a:moveTo>
                  <a:pt x="233363" y="4763"/>
                </a:moveTo>
                <a:lnTo>
                  <a:pt x="100013" y="4763"/>
                </a:lnTo>
                <a:cubicBezTo>
                  <a:pt x="61119" y="3969"/>
                  <a:pt x="30559" y="1984"/>
                  <a:pt x="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9" name="Ellipse 118"/>
          <p:cNvSpPr>
            <a:spLocks noChangeAspect="1"/>
          </p:cNvSpPr>
          <p:nvPr/>
        </p:nvSpPr>
        <p:spPr>
          <a:xfrm>
            <a:off x="2486025" y="2895600"/>
            <a:ext cx="36513" cy="3492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2" name="Forme libre 171"/>
          <p:cNvSpPr/>
          <p:nvPr/>
        </p:nvSpPr>
        <p:spPr>
          <a:xfrm>
            <a:off x="2614613" y="2962275"/>
            <a:ext cx="166687" cy="123825"/>
          </a:xfrm>
          <a:custGeom>
            <a:avLst/>
            <a:gdLst>
              <a:gd name="connsiteX0" fmla="*/ 166688 w 166688"/>
              <a:gd name="connsiteY0" fmla="*/ 0 h 123825"/>
              <a:gd name="connsiteX1" fmla="*/ 114300 w 166688"/>
              <a:gd name="connsiteY1" fmla="*/ 61913 h 123825"/>
              <a:gd name="connsiteX2" fmla="*/ 42863 w 166688"/>
              <a:gd name="connsiteY2" fmla="*/ 104775 h 123825"/>
              <a:gd name="connsiteX3" fmla="*/ 0 w 166688"/>
              <a:gd name="connsiteY3" fmla="*/ 123825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688" h="123825">
                <a:moveTo>
                  <a:pt x="166688" y="0"/>
                </a:moveTo>
                <a:cubicBezTo>
                  <a:pt x="150812" y="22225"/>
                  <a:pt x="134937" y="44451"/>
                  <a:pt x="114300" y="61913"/>
                </a:cubicBezTo>
                <a:cubicBezTo>
                  <a:pt x="93663" y="79375"/>
                  <a:pt x="61913" y="94456"/>
                  <a:pt x="42863" y="104775"/>
                </a:cubicBezTo>
                <a:cubicBezTo>
                  <a:pt x="23813" y="115094"/>
                  <a:pt x="11906" y="119459"/>
                  <a:pt x="0" y="123825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1" name="Ellipse 120"/>
          <p:cNvSpPr>
            <a:spLocks noChangeAspect="1"/>
          </p:cNvSpPr>
          <p:nvPr/>
        </p:nvSpPr>
        <p:spPr>
          <a:xfrm>
            <a:off x="2576513" y="3073400"/>
            <a:ext cx="36512" cy="3651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3" name="Forme libre 172"/>
          <p:cNvSpPr/>
          <p:nvPr/>
        </p:nvSpPr>
        <p:spPr>
          <a:xfrm>
            <a:off x="4130675" y="1412875"/>
            <a:ext cx="128588" cy="152400"/>
          </a:xfrm>
          <a:custGeom>
            <a:avLst/>
            <a:gdLst>
              <a:gd name="connsiteX0" fmla="*/ 128588 w 128588"/>
              <a:gd name="connsiteY0" fmla="*/ 152400 h 152400"/>
              <a:gd name="connsiteX1" fmla="*/ 80963 w 128588"/>
              <a:gd name="connsiteY1" fmla="*/ 71437 h 152400"/>
              <a:gd name="connsiteX2" fmla="*/ 0 w 128588"/>
              <a:gd name="connsiteY2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588" h="152400">
                <a:moveTo>
                  <a:pt x="128588" y="152400"/>
                </a:moveTo>
                <a:cubicBezTo>
                  <a:pt x="115491" y="124618"/>
                  <a:pt x="102394" y="96837"/>
                  <a:pt x="80963" y="71437"/>
                </a:cubicBezTo>
                <a:cubicBezTo>
                  <a:pt x="59532" y="46037"/>
                  <a:pt x="29766" y="23018"/>
                  <a:pt x="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4" name="Ellipse 173"/>
          <p:cNvSpPr>
            <a:spLocks noChangeAspect="1"/>
          </p:cNvSpPr>
          <p:nvPr/>
        </p:nvSpPr>
        <p:spPr>
          <a:xfrm>
            <a:off x="4098925" y="1395413"/>
            <a:ext cx="36513" cy="36512"/>
          </a:xfrm>
          <a:prstGeom prst="ellipse">
            <a:avLst/>
          </a:prstGeom>
          <a:solidFill>
            <a:srgbClr val="C8C300"/>
          </a:solidFill>
          <a:ln>
            <a:solidFill>
              <a:srgbClr val="C8C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5" name="Forme libre 174"/>
          <p:cNvSpPr/>
          <p:nvPr/>
        </p:nvSpPr>
        <p:spPr>
          <a:xfrm>
            <a:off x="4256088" y="1350963"/>
            <a:ext cx="31750" cy="157162"/>
          </a:xfrm>
          <a:custGeom>
            <a:avLst/>
            <a:gdLst>
              <a:gd name="connsiteX0" fmla="*/ 31750 w 31750"/>
              <a:gd name="connsiteY0" fmla="*/ 157163 h 157163"/>
              <a:gd name="connsiteX1" fmla="*/ 3175 w 31750"/>
              <a:gd name="connsiteY1" fmla="*/ 71438 h 157163"/>
              <a:gd name="connsiteX2" fmla="*/ 12700 w 31750"/>
              <a:gd name="connsiteY2" fmla="*/ 0 h 15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50" h="157163">
                <a:moveTo>
                  <a:pt x="31750" y="157163"/>
                </a:moveTo>
                <a:cubicBezTo>
                  <a:pt x="19050" y="127397"/>
                  <a:pt x="6350" y="97632"/>
                  <a:pt x="3175" y="71438"/>
                </a:cubicBezTo>
                <a:cubicBezTo>
                  <a:pt x="0" y="45244"/>
                  <a:pt x="6350" y="22622"/>
                  <a:pt x="1270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6" name="Ellipse 175"/>
          <p:cNvSpPr>
            <a:spLocks noChangeAspect="1"/>
          </p:cNvSpPr>
          <p:nvPr/>
        </p:nvSpPr>
        <p:spPr>
          <a:xfrm>
            <a:off x="4252913" y="1330325"/>
            <a:ext cx="36512" cy="36513"/>
          </a:xfrm>
          <a:prstGeom prst="ellipse">
            <a:avLst/>
          </a:prstGeom>
          <a:solidFill>
            <a:srgbClr val="C8C300"/>
          </a:solidFill>
          <a:ln>
            <a:solidFill>
              <a:srgbClr val="C8C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7" name="Forme libre 176"/>
          <p:cNvSpPr/>
          <p:nvPr/>
        </p:nvSpPr>
        <p:spPr>
          <a:xfrm>
            <a:off x="4316413" y="1317625"/>
            <a:ext cx="66675" cy="195263"/>
          </a:xfrm>
          <a:custGeom>
            <a:avLst/>
            <a:gdLst>
              <a:gd name="connsiteX0" fmla="*/ 0 w 66675"/>
              <a:gd name="connsiteY0" fmla="*/ 195262 h 195262"/>
              <a:gd name="connsiteX1" fmla="*/ 42862 w 66675"/>
              <a:gd name="connsiteY1" fmla="*/ 109537 h 195262"/>
              <a:gd name="connsiteX2" fmla="*/ 66675 w 66675"/>
              <a:gd name="connsiteY2" fmla="*/ 0 h 19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" h="195262">
                <a:moveTo>
                  <a:pt x="0" y="195262"/>
                </a:moveTo>
                <a:cubicBezTo>
                  <a:pt x="15875" y="168671"/>
                  <a:pt x="31750" y="142081"/>
                  <a:pt x="42862" y="109537"/>
                </a:cubicBezTo>
                <a:cubicBezTo>
                  <a:pt x="53974" y="76993"/>
                  <a:pt x="60324" y="38496"/>
                  <a:pt x="66675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8" name="Ellipse 177"/>
          <p:cNvSpPr>
            <a:spLocks noChangeAspect="1"/>
          </p:cNvSpPr>
          <p:nvPr/>
        </p:nvSpPr>
        <p:spPr>
          <a:xfrm>
            <a:off x="4365625" y="1292225"/>
            <a:ext cx="36513" cy="36513"/>
          </a:xfrm>
          <a:prstGeom prst="ellipse">
            <a:avLst/>
          </a:prstGeom>
          <a:solidFill>
            <a:srgbClr val="C8C300"/>
          </a:solidFill>
          <a:ln>
            <a:solidFill>
              <a:srgbClr val="C8C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4" name="Ellipse 63"/>
          <p:cNvSpPr>
            <a:spLocks noChangeAspect="1"/>
          </p:cNvSpPr>
          <p:nvPr/>
        </p:nvSpPr>
        <p:spPr>
          <a:xfrm>
            <a:off x="4265613" y="1508125"/>
            <a:ext cx="82550" cy="82550"/>
          </a:xfrm>
          <a:prstGeom prst="ellipse">
            <a:avLst/>
          </a:prstGeom>
          <a:solidFill>
            <a:srgbClr val="C8C300"/>
          </a:solidFill>
          <a:ln>
            <a:solidFill>
              <a:srgbClr val="C8C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9" name="Forme libre 178"/>
          <p:cNvSpPr/>
          <p:nvPr/>
        </p:nvSpPr>
        <p:spPr>
          <a:xfrm>
            <a:off x="5360988" y="1604963"/>
            <a:ext cx="573087" cy="600075"/>
          </a:xfrm>
          <a:custGeom>
            <a:avLst/>
            <a:gdLst>
              <a:gd name="connsiteX0" fmla="*/ 0 w 495300"/>
              <a:gd name="connsiteY0" fmla="*/ 571500 h 571500"/>
              <a:gd name="connsiteX1" fmla="*/ 238125 w 495300"/>
              <a:gd name="connsiteY1" fmla="*/ 466725 h 571500"/>
              <a:gd name="connsiteX2" fmla="*/ 404813 w 495300"/>
              <a:gd name="connsiteY2" fmla="*/ 161925 h 571500"/>
              <a:gd name="connsiteX3" fmla="*/ 495300 w 495300"/>
              <a:gd name="connsiteY3" fmla="*/ 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00" h="571500">
                <a:moveTo>
                  <a:pt x="0" y="571500"/>
                </a:moveTo>
                <a:cubicBezTo>
                  <a:pt x="85328" y="553243"/>
                  <a:pt x="170656" y="534987"/>
                  <a:pt x="238125" y="466725"/>
                </a:cubicBezTo>
                <a:cubicBezTo>
                  <a:pt x="305594" y="398463"/>
                  <a:pt x="361951" y="239712"/>
                  <a:pt x="404813" y="161925"/>
                </a:cubicBezTo>
                <a:cubicBezTo>
                  <a:pt x="447675" y="84138"/>
                  <a:pt x="471487" y="42069"/>
                  <a:pt x="495300" y="0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82" name="Forme libre 181"/>
          <p:cNvSpPr/>
          <p:nvPr/>
        </p:nvSpPr>
        <p:spPr>
          <a:xfrm>
            <a:off x="5335588" y="1352550"/>
            <a:ext cx="127000" cy="666750"/>
          </a:xfrm>
          <a:custGeom>
            <a:avLst/>
            <a:gdLst>
              <a:gd name="connsiteX0" fmla="*/ 69850 w 127000"/>
              <a:gd name="connsiteY0" fmla="*/ 666750 h 666750"/>
              <a:gd name="connsiteX1" fmla="*/ 50800 w 127000"/>
              <a:gd name="connsiteY1" fmla="*/ 561975 h 666750"/>
              <a:gd name="connsiteX2" fmla="*/ 12700 w 127000"/>
              <a:gd name="connsiteY2" fmla="*/ 266700 h 666750"/>
              <a:gd name="connsiteX3" fmla="*/ 127000 w 127000"/>
              <a:gd name="connsiteY3" fmla="*/ 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000" h="666750">
                <a:moveTo>
                  <a:pt x="69850" y="666750"/>
                </a:moveTo>
                <a:cubicBezTo>
                  <a:pt x="65087" y="647700"/>
                  <a:pt x="60325" y="628650"/>
                  <a:pt x="50800" y="561975"/>
                </a:cubicBezTo>
                <a:cubicBezTo>
                  <a:pt x="41275" y="495300"/>
                  <a:pt x="0" y="360362"/>
                  <a:pt x="12700" y="266700"/>
                </a:cubicBezTo>
                <a:cubicBezTo>
                  <a:pt x="25400" y="173038"/>
                  <a:pt x="76200" y="86519"/>
                  <a:pt x="127000" y="0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16480" name="Groupe 192"/>
          <p:cNvGrpSpPr>
            <a:grpSpLocks/>
          </p:cNvGrpSpPr>
          <p:nvPr/>
        </p:nvGrpSpPr>
        <p:grpSpPr bwMode="auto">
          <a:xfrm rot="6186988">
            <a:off x="179388" y="241300"/>
            <a:ext cx="336550" cy="288925"/>
            <a:chOff x="611560" y="1916832"/>
            <a:chExt cx="336928" cy="289549"/>
          </a:xfrm>
        </p:grpSpPr>
        <p:grpSp>
          <p:nvGrpSpPr>
            <p:cNvPr id="16594" name="Groupe 191"/>
            <p:cNvGrpSpPr>
              <a:grpSpLocks/>
            </p:cNvGrpSpPr>
            <p:nvPr/>
          </p:nvGrpSpPr>
          <p:grpSpPr bwMode="auto">
            <a:xfrm>
              <a:off x="623917" y="1916832"/>
              <a:ext cx="324571" cy="289549"/>
              <a:chOff x="623917" y="1916832"/>
              <a:chExt cx="324571" cy="289549"/>
            </a:xfrm>
          </p:grpSpPr>
          <p:sp>
            <p:nvSpPr>
              <p:cNvPr id="185" name="Forme libre 184"/>
              <p:cNvSpPr/>
              <p:nvPr/>
            </p:nvSpPr>
            <p:spPr>
              <a:xfrm>
                <a:off x="603875" y="2100931"/>
                <a:ext cx="246338" cy="62047"/>
              </a:xfrm>
              <a:custGeom>
                <a:avLst/>
                <a:gdLst>
                  <a:gd name="connsiteX0" fmla="*/ 247650 w 247650"/>
                  <a:gd name="connsiteY0" fmla="*/ 61912 h 61912"/>
                  <a:gd name="connsiteX1" fmla="*/ 128587 w 247650"/>
                  <a:gd name="connsiteY1" fmla="*/ 23812 h 61912"/>
                  <a:gd name="connsiteX2" fmla="*/ 0 w 247650"/>
                  <a:gd name="connsiteY2" fmla="*/ 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650" h="61912">
                    <a:moveTo>
                      <a:pt x="247650" y="61912"/>
                    </a:moveTo>
                    <a:cubicBezTo>
                      <a:pt x="208756" y="48021"/>
                      <a:pt x="169862" y="34131"/>
                      <a:pt x="128587" y="23812"/>
                    </a:cubicBezTo>
                    <a:cubicBezTo>
                      <a:pt x="87312" y="13493"/>
                      <a:pt x="43656" y="6746"/>
                      <a:pt x="0" y="0"/>
                    </a:cubicBezTo>
                  </a:path>
                </a:pathLst>
              </a:cu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87" name="Forme libre 186"/>
              <p:cNvSpPr/>
              <p:nvPr/>
            </p:nvSpPr>
            <p:spPr>
              <a:xfrm>
                <a:off x="726558" y="1988614"/>
                <a:ext cx="133500" cy="147957"/>
              </a:xfrm>
              <a:custGeom>
                <a:avLst/>
                <a:gdLst>
                  <a:gd name="connsiteX0" fmla="*/ 138112 w 138112"/>
                  <a:gd name="connsiteY0" fmla="*/ 147638 h 147638"/>
                  <a:gd name="connsiteX1" fmla="*/ 52387 w 138112"/>
                  <a:gd name="connsiteY1" fmla="*/ 38100 h 147638"/>
                  <a:gd name="connsiteX2" fmla="*/ 0 w 138112"/>
                  <a:gd name="connsiteY2" fmla="*/ 0 h 147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112" h="147638">
                    <a:moveTo>
                      <a:pt x="138112" y="147638"/>
                    </a:moveTo>
                    <a:cubicBezTo>
                      <a:pt x="106759" y="105172"/>
                      <a:pt x="75406" y="62706"/>
                      <a:pt x="52387" y="38100"/>
                    </a:cubicBezTo>
                    <a:cubicBezTo>
                      <a:pt x="29368" y="13494"/>
                      <a:pt x="14684" y="6747"/>
                      <a:pt x="0" y="0"/>
                    </a:cubicBezTo>
                  </a:path>
                </a:pathLst>
              </a:cu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88" name="Ellipse 187"/>
              <p:cNvSpPr>
                <a:spLocks noChangeAspect="1"/>
              </p:cNvSpPr>
              <p:nvPr/>
            </p:nvSpPr>
            <p:spPr>
              <a:xfrm>
                <a:off x="696897" y="1964509"/>
                <a:ext cx="36553" cy="36591"/>
              </a:xfrm>
              <a:prstGeom prst="ellipse">
                <a:avLst/>
              </a:prstGeom>
              <a:solidFill>
                <a:srgbClr val="E7E200"/>
              </a:solidFill>
              <a:ln>
                <a:solidFill>
                  <a:srgbClr val="E7E2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89" name="Forme libre 188"/>
              <p:cNvSpPr/>
              <p:nvPr/>
            </p:nvSpPr>
            <p:spPr>
              <a:xfrm>
                <a:off x="637884" y="2191852"/>
                <a:ext cx="208195" cy="36592"/>
              </a:xfrm>
              <a:custGeom>
                <a:avLst/>
                <a:gdLst>
                  <a:gd name="connsiteX0" fmla="*/ 209550 w 209550"/>
                  <a:gd name="connsiteY0" fmla="*/ 0 h 38100"/>
                  <a:gd name="connsiteX1" fmla="*/ 42862 w 209550"/>
                  <a:gd name="connsiteY1" fmla="*/ 23812 h 38100"/>
                  <a:gd name="connsiteX2" fmla="*/ 0 w 209550"/>
                  <a:gd name="connsiteY2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9550" h="38100">
                    <a:moveTo>
                      <a:pt x="209550" y="0"/>
                    </a:moveTo>
                    <a:cubicBezTo>
                      <a:pt x="143668" y="8731"/>
                      <a:pt x="77787" y="17462"/>
                      <a:pt x="42862" y="23812"/>
                    </a:cubicBezTo>
                    <a:cubicBezTo>
                      <a:pt x="7937" y="30162"/>
                      <a:pt x="3968" y="34131"/>
                      <a:pt x="0" y="38100"/>
                    </a:cubicBezTo>
                  </a:path>
                </a:pathLst>
              </a:cu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90" name="Ellipse 189"/>
              <p:cNvSpPr>
                <a:spLocks noChangeAspect="1"/>
              </p:cNvSpPr>
              <p:nvPr/>
            </p:nvSpPr>
            <p:spPr>
              <a:xfrm>
                <a:off x="838574" y="2126019"/>
                <a:ext cx="82643" cy="84319"/>
              </a:xfrm>
              <a:prstGeom prst="ellipse">
                <a:avLst/>
              </a:prstGeom>
              <a:solidFill>
                <a:srgbClr val="E7E200"/>
              </a:solidFill>
              <a:ln>
                <a:solidFill>
                  <a:srgbClr val="E7E2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91" name="Ellipse 190"/>
              <p:cNvSpPr>
                <a:spLocks noChangeAspect="1"/>
              </p:cNvSpPr>
              <p:nvPr/>
            </p:nvSpPr>
            <p:spPr>
              <a:xfrm>
                <a:off x="610014" y="2215289"/>
                <a:ext cx="34964" cy="36592"/>
              </a:xfrm>
              <a:prstGeom prst="ellipse">
                <a:avLst/>
              </a:prstGeom>
              <a:solidFill>
                <a:srgbClr val="E7E200"/>
              </a:solidFill>
              <a:ln>
                <a:solidFill>
                  <a:srgbClr val="E7E2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sp>
          <p:nvSpPr>
            <p:cNvPr id="186" name="Ellipse 185"/>
            <p:cNvSpPr>
              <a:spLocks noChangeAspect="1"/>
            </p:cNvSpPr>
            <p:nvPr/>
          </p:nvSpPr>
          <p:spPr>
            <a:xfrm>
              <a:off x="611105" y="2038405"/>
              <a:ext cx="36554" cy="35000"/>
            </a:xfrm>
            <a:prstGeom prst="ellipse">
              <a:avLst/>
            </a:prstGeom>
            <a:solidFill>
              <a:srgbClr val="E7E200"/>
            </a:solidFill>
            <a:ln>
              <a:solidFill>
                <a:srgbClr val="E7E2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16481" name="Groupe 201"/>
          <p:cNvGrpSpPr>
            <a:grpSpLocks/>
          </p:cNvGrpSpPr>
          <p:nvPr/>
        </p:nvGrpSpPr>
        <p:grpSpPr bwMode="auto">
          <a:xfrm rot="-943133">
            <a:off x="185738" y="879475"/>
            <a:ext cx="361950" cy="371475"/>
            <a:chOff x="683568" y="1916832"/>
            <a:chExt cx="361871" cy="372220"/>
          </a:xfrm>
        </p:grpSpPr>
        <p:sp>
          <p:nvSpPr>
            <p:cNvPr id="196" name="Forme libre 195"/>
            <p:cNvSpPr/>
            <p:nvPr/>
          </p:nvSpPr>
          <p:spPr>
            <a:xfrm>
              <a:off x="783353" y="1930846"/>
              <a:ext cx="204742" cy="104985"/>
            </a:xfrm>
            <a:custGeom>
              <a:avLst/>
              <a:gdLst>
                <a:gd name="connsiteX0" fmla="*/ 204788 w 204788"/>
                <a:gd name="connsiteY0" fmla="*/ 104775 h 104775"/>
                <a:gd name="connsiteX1" fmla="*/ 100013 w 204788"/>
                <a:gd name="connsiteY1" fmla="*/ 47625 h 104775"/>
                <a:gd name="connsiteX2" fmla="*/ 0 w 204788"/>
                <a:gd name="connsiteY2" fmla="*/ 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4788" h="104775">
                  <a:moveTo>
                    <a:pt x="204788" y="104775"/>
                  </a:moveTo>
                  <a:cubicBezTo>
                    <a:pt x="169466" y="84931"/>
                    <a:pt x="134144" y="65087"/>
                    <a:pt x="100013" y="47625"/>
                  </a:cubicBezTo>
                  <a:cubicBezTo>
                    <a:pt x="65882" y="30163"/>
                    <a:pt x="32941" y="15081"/>
                    <a:pt x="0" y="0"/>
                  </a:cubicBezTo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grpSp>
          <p:nvGrpSpPr>
            <p:cNvPr id="16587" name="Groupe 200"/>
            <p:cNvGrpSpPr>
              <a:grpSpLocks/>
            </p:cNvGrpSpPr>
            <p:nvPr/>
          </p:nvGrpSpPr>
          <p:grpSpPr bwMode="auto">
            <a:xfrm>
              <a:off x="683568" y="1916832"/>
              <a:ext cx="361871" cy="372220"/>
              <a:chOff x="683568" y="1916832"/>
              <a:chExt cx="361871" cy="372220"/>
            </a:xfrm>
          </p:grpSpPr>
          <p:sp>
            <p:nvSpPr>
              <p:cNvPr id="194" name="Ellipse 193"/>
              <p:cNvSpPr>
                <a:spLocks noChangeAspect="1"/>
              </p:cNvSpPr>
              <p:nvPr/>
            </p:nvSpPr>
            <p:spPr>
              <a:xfrm>
                <a:off x="740358" y="1906883"/>
                <a:ext cx="36504" cy="36586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95" name="Ellipse 194"/>
              <p:cNvSpPr>
                <a:spLocks noChangeAspect="1"/>
              </p:cNvSpPr>
              <p:nvPr/>
            </p:nvSpPr>
            <p:spPr>
              <a:xfrm>
                <a:off x="950246" y="2037920"/>
                <a:ext cx="82532" cy="82716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97" name="Forme libre 196"/>
              <p:cNvSpPr/>
              <p:nvPr/>
            </p:nvSpPr>
            <p:spPr>
              <a:xfrm>
                <a:off x="719323" y="2081769"/>
                <a:ext cx="233311" cy="4772"/>
              </a:xfrm>
              <a:custGeom>
                <a:avLst/>
                <a:gdLst>
                  <a:gd name="connsiteX0" fmla="*/ 233363 w 233363"/>
                  <a:gd name="connsiteY0" fmla="*/ 4763 h 4763"/>
                  <a:gd name="connsiteX1" fmla="*/ 100013 w 233363"/>
                  <a:gd name="connsiteY1" fmla="*/ 4763 h 4763"/>
                  <a:gd name="connsiteX2" fmla="*/ 0 w 233363"/>
                  <a:gd name="connsiteY2" fmla="*/ 0 h 4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3363" h="4763">
                    <a:moveTo>
                      <a:pt x="233363" y="4763"/>
                    </a:moveTo>
                    <a:lnTo>
                      <a:pt x="100013" y="4763"/>
                    </a:lnTo>
                    <a:cubicBezTo>
                      <a:pt x="61119" y="3969"/>
                      <a:pt x="30559" y="1984"/>
                      <a:pt x="0" y="0"/>
                    </a:cubicBezTo>
                  </a:path>
                </a:pathLst>
              </a:cu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98" name="Ellipse 197"/>
              <p:cNvSpPr>
                <a:spLocks noChangeAspect="1"/>
              </p:cNvSpPr>
              <p:nvPr/>
            </p:nvSpPr>
            <p:spPr>
              <a:xfrm>
                <a:off x="674657" y="2053568"/>
                <a:ext cx="36505" cy="34995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99" name="Forme libre 198"/>
              <p:cNvSpPr/>
              <p:nvPr/>
            </p:nvSpPr>
            <p:spPr>
              <a:xfrm>
                <a:off x="811335" y="2141951"/>
                <a:ext cx="166652" cy="124073"/>
              </a:xfrm>
              <a:custGeom>
                <a:avLst/>
                <a:gdLst>
                  <a:gd name="connsiteX0" fmla="*/ 166688 w 166688"/>
                  <a:gd name="connsiteY0" fmla="*/ 0 h 123825"/>
                  <a:gd name="connsiteX1" fmla="*/ 114300 w 166688"/>
                  <a:gd name="connsiteY1" fmla="*/ 61913 h 123825"/>
                  <a:gd name="connsiteX2" fmla="*/ 42863 w 166688"/>
                  <a:gd name="connsiteY2" fmla="*/ 104775 h 123825"/>
                  <a:gd name="connsiteX3" fmla="*/ 0 w 166688"/>
                  <a:gd name="connsiteY3" fmla="*/ 123825 h 123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6688" h="123825">
                    <a:moveTo>
                      <a:pt x="166688" y="0"/>
                    </a:moveTo>
                    <a:cubicBezTo>
                      <a:pt x="150812" y="22225"/>
                      <a:pt x="134937" y="44451"/>
                      <a:pt x="114300" y="61913"/>
                    </a:cubicBezTo>
                    <a:cubicBezTo>
                      <a:pt x="93663" y="79375"/>
                      <a:pt x="61913" y="94456"/>
                      <a:pt x="42863" y="104775"/>
                    </a:cubicBezTo>
                    <a:cubicBezTo>
                      <a:pt x="23813" y="115094"/>
                      <a:pt x="11906" y="119459"/>
                      <a:pt x="0" y="123825"/>
                    </a:cubicBezTo>
                  </a:path>
                </a:pathLst>
              </a:cu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200" name="Ellipse 199"/>
              <p:cNvSpPr>
                <a:spLocks noChangeAspect="1"/>
              </p:cNvSpPr>
              <p:nvPr/>
            </p:nvSpPr>
            <p:spPr>
              <a:xfrm>
                <a:off x="773766" y="2251761"/>
                <a:ext cx="36505" cy="36585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grpSp>
        <p:nvGrpSpPr>
          <p:cNvPr id="16482" name="Groupe 210"/>
          <p:cNvGrpSpPr>
            <a:grpSpLocks/>
          </p:cNvGrpSpPr>
          <p:nvPr/>
        </p:nvGrpSpPr>
        <p:grpSpPr bwMode="auto">
          <a:xfrm rot="6480346">
            <a:off x="580231" y="1291432"/>
            <a:ext cx="384175" cy="319088"/>
            <a:chOff x="1091504" y="1669570"/>
            <a:chExt cx="384152" cy="319270"/>
          </a:xfrm>
        </p:grpSpPr>
        <p:sp>
          <p:nvSpPr>
            <p:cNvPr id="207" name="Forme libre 206"/>
            <p:cNvSpPr/>
            <p:nvPr/>
          </p:nvSpPr>
          <p:spPr>
            <a:xfrm>
              <a:off x="1386548" y="1777910"/>
              <a:ext cx="42860" cy="195373"/>
            </a:xfrm>
            <a:custGeom>
              <a:avLst/>
              <a:gdLst>
                <a:gd name="connsiteX0" fmla="*/ 42862 w 42862"/>
                <a:gd name="connsiteY0" fmla="*/ 0 h 195262"/>
                <a:gd name="connsiteX1" fmla="*/ 23812 w 42862"/>
                <a:gd name="connsiteY1" fmla="*/ 104775 h 195262"/>
                <a:gd name="connsiteX2" fmla="*/ 0 w 42862"/>
                <a:gd name="connsiteY2" fmla="*/ 195262 h 195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62" h="195262">
                  <a:moveTo>
                    <a:pt x="42862" y="0"/>
                  </a:moveTo>
                  <a:cubicBezTo>
                    <a:pt x="36909" y="36115"/>
                    <a:pt x="30956" y="72231"/>
                    <a:pt x="23812" y="104775"/>
                  </a:cubicBezTo>
                  <a:cubicBezTo>
                    <a:pt x="16668" y="137319"/>
                    <a:pt x="8334" y="166290"/>
                    <a:pt x="0" y="195262"/>
                  </a:cubicBezTo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grpSp>
          <p:nvGrpSpPr>
            <p:cNvPr id="16579" name="Groupe 209"/>
            <p:cNvGrpSpPr>
              <a:grpSpLocks/>
            </p:cNvGrpSpPr>
            <p:nvPr/>
          </p:nvGrpSpPr>
          <p:grpSpPr bwMode="auto">
            <a:xfrm>
              <a:off x="1091504" y="1669570"/>
              <a:ext cx="384152" cy="319270"/>
              <a:chOff x="1091504" y="1669570"/>
              <a:chExt cx="384152" cy="319270"/>
            </a:xfrm>
          </p:grpSpPr>
          <p:sp>
            <p:nvSpPr>
              <p:cNvPr id="203" name="Ellipse 202"/>
              <p:cNvSpPr>
                <a:spLocks noChangeAspect="1"/>
              </p:cNvSpPr>
              <p:nvPr/>
            </p:nvSpPr>
            <p:spPr>
              <a:xfrm>
                <a:off x="1392535" y="1669733"/>
                <a:ext cx="82545" cy="82597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04" name="Ellipse 203"/>
              <p:cNvSpPr>
                <a:spLocks noChangeAspect="1"/>
              </p:cNvSpPr>
              <p:nvPr/>
            </p:nvSpPr>
            <p:spPr>
              <a:xfrm>
                <a:off x="1090764" y="1692339"/>
                <a:ext cx="36510" cy="3653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05" name="Forme libre 204"/>
              <p:cNvSpPr/>
              <p:nvPr/>
            </p:nvSpPr>
            <p:spPr>
              <a:xfrm>
                <a:off x="1130470" y="1711329"/>
                <a:ext cx="247635" cy="14296"/>
              </a:xfrm>
              <a:custGeom>
                <a:avLst/>
                <a:gdLst>
                  <a:gd name="connsiteX0" fmla="*/ 247650 w 247650"/>
                  <a:gd name="connsiteY0" fmla="*/ 14288 h 14288"/>
                  <a:gd name="connsiteX1" fmla="*/ 114300 w 247650"/>
                  <a:gd name="connsiteY1" fmla="*/ 4763 h 14288"/>
                  <a:gd name="connsiteX2" fmla="*/ 0 w 247650"/>
                  <a:gd name="connsiteY2" fmla="*/ 0 h 14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7650" h="14288">
                    <a:moveTo>
                      <a:pt x="247650" y="14288"/>
                    </a:moveTo>
                    <a:lnTo>
                      <a:pt x="114300" y="4763"/>
                    </a:lnTo>
                    <a:cubicBezTo>
                      <a:pt x="73025" y="2382"/>
                      <a:pt x="36512" y="1191"/>
                      <a:pt x="0" y="0"/>
                    </a:cubicBezTo>
                  </a:path>
                </a:pathLst>
              </a:cu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206" name="Forme libre 205"/>
              <p:cNvSpPr/>
              <p:nvPr/>
            </p:nvSpPr>
            <p:spPr>
              <a:xfrm>
                <a:off x="1205012" y="1746330"/>
                <a:ext cx="195251" cy="103246"/>
              </a:xfrm>
              <a:custGeom>
                <a:avLst/>
                <a:gdLst>
                  <a:gd name="connsiteX0" fmla="*/ 195262 w 195262"/>
                  <a:gd name="connsiteY0" fmla="*/ 2382 h 102394"/>
                  <a:gd name="connsiteX1" fmla="*/ 100012 w 195262"/>
                  <a:gd name="connsiteY1" fmla="*/ 16669 h 102394"/>
                  <a:gd name="connsiteX2" fmla="*/ 0 w 195262"/>
                  <a:gd name="connsiteY2" fmla="*/ 102394 h 1023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5262" h="102394">
                    <a:moveTo>
                      <a:pt x="195262" y="2382"/>
                    </a:moveTo>
                    <a:cubicBezTo>
                      <a:pt x="163909" y="1191"/>
                      <a:pt x="132556" y="0"/>
                      <a:pt x="100012" y="16669"/>
                    </a:cubicBezTo>
                    <a:cubicBezTo>
                      <a:pt x="67468" y="33338"/>
                      <a:pt x="33734" y="67866"/>
                      <a:pt x="0" y="102394"/>
                    </a:cubicBezTo>
                  </a:path>
                </a:pathLst>
              </a:cu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208" name="Ellipse 207"/>
              <p:cNvSpPr>
                <a:spLocks noChangeAspect="1"/>
              </p:cNvSpPr>
              <p:nvPr/>
            </p:nvSpPr>
            <p:spPr>
              <a:xfrm>
                <a:off x="1173991" y="1845911"/>
                <a:ext cx="34923" cy="3653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09" name="Ellipse 208"/>
              <p:cNvSpPr>
                <a:spLocks noChangeAspect="1"/>
              </p:cNvSpPr>
              <p:nvPr/>
            </p:nvSpPr>
            <p:spPr>
              <a:xfrm>
                <a:off x="1364250" y="1974177"/>
                <a:ext cx="36511" cy="3653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212" name="Forme libre 211"/>
          <p:cNvSpPr/>
          <p:nvPr/>
        </p:nvSpPr>
        <p:spPr>
          <a:xfrm>
            <a:off x="5957888" y="1619250"/>
            <a:ext cx="247650" cy="44450"/>
          </a:xfrm>
          <a:custGeom>
            <a:avLst/>
            <a:gdLst>
              <a:gd name="connsiteX0" fmla="*/ 0 w 247650"/>
              <a:gd name="connsiteY0" fmla="*/ 0 h 44450"/>
              <a:gd name="connsiteX1" fmla="*/ 95250 w 247650"/>
              <a:gd name="connsiteY1" fmla="*/ 38100 h 44450"/>
              <a:gd name="connsiteX2" fmla="*/ 247650 w 247650"/>
              <a:gd name="connsiteY2" fmla="*/ 38100 h 4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650" h="44450">
                <a:moveTo>
                  <a:pt x="0" y="0"/>
                </a:moveTo>
                <a:cubicBezTo>
                  <a:pt x="26987" y="15875"/>
                  <a:pt x="53975" y="31750"/>
                  <a:pt x="95250" y="38100"/>
                </a:cubicBezTo>
                <a:cubicBezTo>
                  <a:pt x="136525" y="44450"/>
                  <a:pt x="192087" y="41275"/>
                  <a:pt x="247650" y="3810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3" name="Forme libre 212"/>
          <p:cNvSpPr/>
          <p:nvPr/>
        </p:nvSpPr>
        <p:spPr>
          <a:xfrm>
            <a:off x="5935663" y="1333500"/>
            <a:ext cx="79375" cy="219075"/>
          </a:xfrm>
          <a:custGeom>
            <a:avLst/>
            <a:gdLst>
              <a:gd name="connsiteX0" fmla="*/ 3175 w 79375"/>
              <a:gd name="connsiteY0" fmla="*/ 219075 h 219075"/>
              <a:gd name="connsiteX1" fmla="*/ 12700 w 79375"/>
              <a:gd name="connsiteY1" fmla="*/ 104775 h 219075"/>
              <a:gd name="connsiteX2" fmla="*/ 79375 w 79375"/>
              <a:gd name="connsiteY2" fmla="*/ 0 h 219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375" h="219075">
                <a:moveTo>
                  <a:pt x="3175" y="219075"/>
                </a:moveTo>
                <a:cubicBezTo>
                  <a:pt x="1587" y="180181"/>
                  <a:pt x="0" y="141288"/>
                  <a:pt x="12700" y="104775"/>
                </a:cubicBezTo>
                <a:cubicBezTo>
                  <a:pt x="25400" y="68263"/>
                  <a:pt x="52387" y="34131"/>
                  <a:pt x="79375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4" name="Forme libre 213"/>
          <p:cNvSpPr/>
          <p:nvPr/>
        </p:nvSpPr>
        <p:spPr>
          <a:xfrm>
            <a:off x="5976938" y="1466850"/>
            <a:ext cx="228600" cy="95250"/>
          </a:xfrm>
          <a:custGeom>
            <a:avLst/>
            <a:gdLst>
              <a:gd name="connsiteX0" fmla="*/ 0 w 228600"/>
              <a:gd name="connsiteY0" fmla="*/ 95250 h 95250"/>
              <a:gd name="connsiteX1" fmla="*/ 104775 w 228600"/>
              <a:gd name="connsiteY1" fmla="*/ 47625 h 95250"/>
              <a:gd name="connsiteX2" fmla="*/ 228600 w 228600"/>
              <a:gd name="connsiteY2" fmla="*/ 0 h 95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00" h="95250">
                <a:moveTo>
                  <a:pt x="0" y="95250"/>
                </a:moveTo>
                <a:cubicBezTo>
                  <a:pt x="33337" y="79375"/>
                  <a:pt x="66675" y="63500"/>
                  <a:pt x="104775" y="47625"/>
                </a:cubicBezTo>
                <a:cubicBezTo>
                  <a:pt x="142875" y="31750"/>
                  <a:pt x="185737" y="15875"/>
                  <a:pt x="22860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5" name="Ellipse 214"/>
          <p:cNvSpPr>
            <a:spLocks noChangeAspect="1"/>
          </p:cNvSpPr>
          <p:nvPr/>
        </p:nvSpPr>
        <p:spPr>
          <a:xfrm>
            <a:off x="6216650" y="1639888"/>
            <a:ext cx="34925" cy="365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80" name="Ellipse 179"/>
          <p:cNvSpPr/>
          <p:nvPr/>
        </p:nvSpPr>
        <p:spPr>
          <a:xfrm>
            <a:off x="5907088" y="1536700"/>
            <a:ext cx="73025" cy="7302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16" name="Ellipse 215"/>
          <p:cNvSpPr>
            <a:spLocks noChangeAspect="1"/>
          </p:cNvSpPr>
          <p:nvPr/>
        </p:nvSpPr>
        <p:spPr>
          <a:xfrm>
            <a:off x="6191250" y="1446213"/>
            <a:ext cx="36513" cy="3492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17" name="Ellipse 216"/>
          <p:cNvSpPr>
            <a:spLocks noChangeAspect="1"/>
          </p:cNvSpPr>
          <p:nvPr/>
        </p:nvSpPr>
        <p:spPr>
          <a:xfrm>
            <a:off x="6000750" y="1301750"/>
            <a:ext cx="34925" cy="36513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Ellipse 9"/>
          <p:cNvSpPr>
            <a:spLocks noChangeAspect="1"/>
          </p:cNvSpPr>
          <p:nvPr/>
        </p:nvSpPr>
        <p:spPr>
          <a:xfrm>
            <a:off x="5900738" y="3981450"/>
            <a:ext cx="227012" cy="228600"/>
          </a:xfrm>
          <a:prstGeom prst="ellipse">
            <a:avLst/>
          </a:prstGeom>
          <a:solidFill>
            <a:srgbClr val="33CC33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400" b="1">
                <a:solidFill>
                  <a:srgbClr val="FFFFFF"/>
                </a:solidFill>
                <a:latin typeface="Browallia New" pitchFamily="34" charset="-34"/>
                <a:cs typeface="Browallia New" pitchFamily="34" charset="-34"/>
              </a:rPr>
              <a:t>6</a:t>
            </a:r>
          </a:p>
        </p:txBody>
      </p:sp>
      <p:sp>
        <p:nvSpPr>
          <p:cNvPr id="221" name="Forme libre 220"/>
          <p:cNvSpPr/>
          <p:nvPr/>
        </p:nvSpPr>
        <p:spPr>
          <a:xfrm>
            <a:off x="6153150" y="2079625"/>
            <a:ext cx="144463" cy="539750"/>
          </a:xfrm>
          <a:custGeom>
            <a:avLst/>
            <a:gdLst>
              <a:gd name="connsiteX0" fmla="*/ 0 w 400050"/>
              <a:gd name="connsiteY0" fmla="*/ 561975 h 561975"/>
              <a:gd name="connsiteX1" fmla="*/ 28575 w 400050"/>
              <a:gd name="connsiteY1" fmla="*/ 361950 h 561975"/>
              <a:gd name="connsiteX2" fmla="*/ 152400 w 400050"/>
              <a:gd name="connsiteY2" fmla="*/ 161925 h 561975"/>
              <a:gd name="connsiteX3" fmla="*/ 400050 w 400050"/>
              <a:gd name="connsiteY3" fmla="*/ 0 h 561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050" h="561975">
                <a:moveTo>
                  <a:pt x="0" y="561975"/>
                </a:moveTo>
                <a:cubicBezTo>
                  <a:pt x="1587" y="495300"/>
                  <a:pt x="3175" y="428625"/>
                  <a:pt x="28575" y="361950"/>
                </a:cubicBezTo>
                <a:cubicBezTo>
                  <a:pt x="53975" y="295275"/>
                  <a:pt x="90488" y="222250"/>
                  <a:pt x="152400" y="161925"/>
                </a:cubicBezTo>
                <a:cubicBezTo>
                  <a:pt x="214313" y="101600"/>
                  <a:pt x="307181" y="50800"/>
                  <a:pt x="400050" y="0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24" name="Forme libre 223"/>
          <p:cNvSpPr/>
          <p:nvPr/>
        </p:nvSpPr>
        <p:spPr>
          <a:xfrm>
            <a:off x="6297613" y="2781300"/>
            <a:ext cx="701675" cy="68263"/>
          </a:xfrm>
          <a:custGeom>
            <a:avLst/>
            <a:gdLst>
              <a:gd name="connsiteX0" fmla="*/ 0 w 685800"/>
              <a:gd name="connsiteY0" fmla="*/ 0 h 68263"/>
              <a:gd name="connsiteX1" fmla="*/ 285750 w 685800"/>
              <a:gd name="connsiteY1" fmla="*/ 66675 h 68263"/>
              <a:gd name="connsiteX2" fmla="*/ 685800 w 685800"/>
              <a:gd name="connsiteY2" fmla="*/ 9525 h 68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68263">
                <a:moveTo>
                  <a:pt x="0" y="0"/>
                </a:moveTo>
                <a:cubicBezTo>
                  <a:pt x="85725" y="32544"/>
                  <a:pt x="171450" y="65088"/>
                  <a:pt x="285750" y="66675"/>
                </a:cubicBezTo>
                <a:cubicBezTo>
                  <a:pt x="400050" y="68263"/>
                  <a:pt x="542925" y="38894"/>
                  <a:pt x="685800" y="9525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16493" name="Groupe 232"/>
          <p:cNvGrpSpPr>
            <a:grpSpLocks/>
          </p:cNvGrpSpPr>
          <p:nvPr/>
        </p:nvGrpSpPr>
        <p:grpSpPr bwMode="auto">
          <a:xfrm rot="-6558421">
            <a:off x="127794" y="1756569"/>
            <a:ext cx="344488" cy="374650"/>
            <a:chOff x="1619672" y="1368202"/>
            <a:chExt cx="345527" cy="374898"/>
          </a:xfrm>
        </p:grpSpPr>
        <p:sp>
          <p:nvSpPr>
            <p:cNvPr id="226" name="Forme libre 225"/>
            <p:cNvSpPr/>
            <p:nvPr/>
          </p:nvSpPr>
          <p:spPr>
            <a:xfrm>
              <a:off x="1667216" y="1682860"/>
              <a:ext cx="248397" cy="44479"/>
            </a:xfrm>
            <a:custGeom>
              <a:avLst/>
              <a:gdLst>
                <a:gd name="connsiteX0" fmla="*/ 0 w 247650"/>
                <a:gd name="connsiteY0" fmla="*/ 0 h 44450"/>
                <a:gd name="connsiteX1" fmla="*/ 95250 w 247650"/>
                <a:gd name="connsiteY1" fmla="*/ 38100 h 44450"/>
                <a:gd name="connsiteX2" fmla="*/ 247650 w 247650"/>
                <a:gd name="connsiteY2" fmla="*/ 38100 h 4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650" h="44450">
                  <a:moveTo>
                    <a:pt x="0" y="0"/>
                  </a:moveTo>
                  <a:cubicBezTo>
                    <a:pt x="26987" y="15875"/>
                    <a:pt x="53975" y="31750"/>
                    <a:pt x="95250" y="38100"/>
                  </a:cubicBezTo>
                  <a:cubicBezTo>
                    <a:pt x="136525" y="44450"/>
                    <a:pt x="192087" y="41275"/>
                    <a:pt x="247650" y="38100"/>
                  </a:cubicBezTo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7" name="Forme libre 226"/>
            <p:cNvSpPr/>
            <p:nvPr/>
          </p:nvSpPr>
          <p:spPr>
            <a:xfrm>
              <a:off x="1648341" y="1399492"/>
              <a:ext cx="79614" cy="219220"/>
            </a:xfrm>
            <a:custGeom>
              <a:avLst/>
              <a:gdLst>
                <a:gd name="connsiteX0" fmla="*/ 3175 w 79375"/>
                <a:gd name="connsiteY0" fmla="*/ 219075 h 219075"/>
                <a:gd name="connsiteX1" fmla="*/ 12700 w 79375"/>
                <a:gd name="connsiteY1" fmla="*/ 104775 h 219075"/>
                <a:gd name="connsiteX2" fmla="*/ 79375 w 79375"/>
                <a:gd name="connsiteY2" fmla="*/ 0 h 219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375" h="219075">
                  <a:moveTo>
                    <a:pt x="3175" y="219075"/>
                  </a:moveTo>
                  <a:cubicBezTo>
                    <a:pt x="1587" y="180181"/>
                    <a:pt x="0" y="141288"/>
                    <a:pt x="12700" y="104775"/>
                  </a:cubicBezTo>
                  <a:cubicBezTo>
                    <a:pt x="25400" y="68263"/>
                    <a:pt x="52387" y="34131"/>
                    <a:pt x="79375" y="0"/>
                  </a:cubicBezTo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8" name="Forme libre 227"/>
            <p:cNvSpPr/>
            <p:nvPr/>
          </p:nvSpPr>
          <p:spPr>
            <a:xfrm>
              <a:off x="1676886" y="1517777"/>
              <a:ext cx="229289" cy="95313"/>
            </a:xfrm>
            <a:custGeom>
              <a:avLst/>
              <a:gdLst>
                <a:gd name="connsiteX0" fmla="*/ 0 w 228600"/>
                <a:gd name="connsiteY0" fmla="*/ 95250 h 95250"/>
                <a:gd name="connsiteX1" fmla="*/ 104775 w 228600"/>
                <a:gd name="connsiteY1" fmla="*/ 47625 h 95250"/>
                <a:gd name="connsiteX2" fmla="*/ 228600 w 228600"/>
                <a:gd name="connsiteY2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95250">
                  <a:moveTo>
                    <a:pt x="0" y="95250"/>
                  </a:moveTo>
                  <a:cubicBezTo>
                    <a:pt x="33337" y="79375"/>
                    <a:pt x="66675" y="63500"/>
                    <a:pt x="104775" y="47625"/>
                  </a:cubicBezTo>
                  <a:cubicBezTo>
                    <a:pt x="142875" y="31750"/>
                    <a:pt x="185737" y="15875"/>
                    <a:pt x="228600" y="0"/>
                  </a:cubicBezTo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9" name="Ellipse 228"/>
            <p:cNvSpPr>
              <a:spLocks noChangeAspect="1"/>
            </p:cNvSpPr>
            <p:nvPr/>
          </p:nvSpPr>
          <p:spPr>
            <a:xfrm>
              <a:off x="1937026" y="1702885"/>
              <a:ext cx="36623" cy="36537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30" name="Ellipse 229"/>
            <p:cNvSpPr/>
            <p:nvPr/>
          </p:nvSpPr>
          <p:spPr>
            <a:xfrm>
              <a:off x="1619325" y="1602701"/>
              <a:ext cx="73245" cy="73073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31" name="Ellipse 230"/>
            <p:cNvSpPr>
              <a:spLocks noChangeAspect="1"/>
            </p:cNvSpPr>
            <p:nvPr/>
          </p:nvSpPr>
          <p:spPr>
            <a:xfrm>
              <a:off x="1907965" y="1512578"/>
              <a:ext cx="36622" cy="34948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32" name="Ellipse 231"/>
            <p:cNvSpPr>
              <a:spLocks noChangeAspect="1"/>
            </p:cNvSpPr>
            <p:nvPr/>
          </p:nvSpPr>
          <p:spPr>
            <a:xfrm>
              <a:off x="1713616" y="1363625"/>
              <a:ext cx="35030" cy="36536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234" name="Forme libre 233"/>
          <p:cNvSpPr/>
          <p:nvPr/>
        </p:nvSpPr>
        <p:spPr>
          <a:xfrm>
            <a:off x="6321425" y="1857375"/>
            <a:ext cx="142875" cy="142875"/>
          </a:xfrm>
          <a:custGeom>
            <a:avLst/>
            <a:gdLst>
              <a:gd name="connsiteX0" fmla="*/ 0 w 142875"/>
              <a:gd name="connsiteY0" fmla="*/ 142875 h 142875"/>
              <a:gd name="connsiteX1" fmla="*/ 38100 w 142875"/>
              <a:gd name="connsiteY1" fmla="*/ 66675 h 142875"/>
              <a:gd name="connsiteX2" fmla="*/ 142875 w 142875"/>
              <a:gd name="connsiteY2" fmla="*/ 0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875" h="142875">
                <a:moveTo>
                  <a:pt x="0" y="142875"/>
                </a:moveTo>
                <a:cubicBezTo>
                  <a:pt x="7144" y="116681"/>
                  <a:pt x="14288" y="90487"/>
                  <a:pt x="38100" y="66675"/>
                </a:cubicBezTo>
                <a:cubicBezTo>
                  <a:pt x="61912" y="42863"/>
                  <a:pt x="102393" y="21431"/>
                  <a:pt x="142875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6283325" y="2006600"/>
            <a:ext cx="73025" cy="73025"/>
          </a:xfrm>
          <a:prstGeom prst="ellipse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5" name="Ellipse 234"/>
          <p:cNvSpPr>
            <a:spLocks noChangeAspect="1"/>
          </p:cNvSpPr>
          <p:nvPr/>
        </p:nvSpPr>
        <p:spPr>
          <a:xfrm>
            <a:off x="6475413" y="1827213"/>
            <a:ext cx="34925" cy="36512"/>
          </a:xfrm>
          <a:prstGeom prst="ellipse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6" name="Forme libre 235"/>
          <p:cNvSpPr/>
          <p:nvPr/>
        </p:nvSpPr>
        <p:spPr>
          <a:xfrm>
            <a:off x="6359525" y="2038350"/>
            <a:ext cx="238125" cy="33338"/>
          </a:xfrm>
          <a:custGeom>
            <a:avLst/>
            <a:gdLst>
              <a:gd name="connsiteX0" fmla="*/ 0 w 238125"/>
              <a:gd name="connsiteY0" fmla="*/ 28575 h 33338"/>
              <a:gd name="connsiteX1" fmla="*/ 114300 w 238125"/>
              <a:gd name="connsiteY1" fmla="*/ 28575 h 33338"/>
              <a:gd name="connsiteX2" fmla="*/ 238125 w 238125"/>
              <a:gd name="connsiteY2" fmla="*/ 0 h 33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125" h="33338">
                <a:moveTo>
                  <a:pt x="0" y="28575"/>
                </a:moveTo>
                <a:cubicBezTo>
                  <a:pt x="37306" y="30956"/>
                  <a:pt x="74613" y="33338"/>
                  <a:pt x="114300" y="28575"/>
                </a:cubicBezTo>
                <a:cubicBezTo>
                  <a:pt x="153988" y="23813"/>
                  <a:pt x="196056" y="11906"/>
                  <a:pt x="238125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37" name="Ellipse 236"/>
          <p:cNvSpPr>
            <a:spLocks noChangeAspect="1"/>
          </p:cNvSpPr>
          <p:nvPr/>
        </p:nvSpPr>
        <p:spPr>
          <a:xfrm>
            <a:off x="6596063" y="2011363"/>
            <a:ext cx="34925" cy="36512"/>
          </a:xfrm>
          <a:prstGeom prst="ellipse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8" name="Forme libre 237"/>
          <p:cNvSpPr/>
          <p:nvPr/>
        </p:nvSpPr>
        <p:spPr>
          <a:xfrm>
            <a:off x="6369050" y="1924050"/>
            <a:ext cx="209550" cy="104775"/>
          </a:xfrm>
          <a:custGeom>
            <a:avLst/>
            <a:gdLst>
              <a:gd name="connsiteX0" fmla="*/ 0 w 209550"/>
              <a:gd name="connsiteY0" fmla="*/ 104775 h 104775"/>
              <a:gd name="connsiteX1" fmla="*/ 133350 w 209550"/>
              <a:gd name="connsiteY1" fmla="*/ 57150 h 104775"/>
              <a:gd name="connsiteX2" fmla="*/ 209550 w 209550"/>
              <a:gd name="connsiteY2" fmla="*/ 0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9550" h="104775">
                <a:moveTo>
                  <a:pt x="0" y="104775"/>
                </a:moveTo>
                <a:cubicBezTo>
                  <a:pt x="49212" y="89694"/>
                  <a:pt x="98425" y="74613"/>
                  <a:pt x="133350" y="57150"/>
                </a:cubicBezTo>
                <a:cubicBezTo>
                  <a:pt x="168275" y="39688"/>
                  <a:pt x="188912" y="19844"/>
                  <a:pt x="20955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0" name="Forme libre 239"/>
          <p:cNvSpPr/>
          <p:nvPr/>
        </p:nvSpPr>
        <p:spPr>
          <a:xfrm>
            <a:off x="4694238" y="1114425"/>
            <a:ext cx="161925" cy="200025"/>
          </a:xfrm>
          <a:custGeom>
            <a:avLst/>
            <a:gdLst>
              <a:gd name="connsiteX0" fmla="*/ 161925 w 161925"/>
              <a:gd name="connsiteY0" fmla="*/ 200025 h 200025"/>
              <a:gd name="connsiteX1" fmla="*/ 57150 w 161925"/>
              <a:gd name="connsiteY1" fmla="*/ 133350 h 200025"/>
              <a:gd name="connsiteX2" fmla="*/ 0 w 161925"/>
              <a:gd name="connsiteY2" fmla="*/ 0 h 20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925" h="200025">
                <a:moveTo>
                  <a:pt x="161925" y="200025"/>
                </a:moveTo>
                <a:cubicBezTo>
                  <a:pt x="123031" y="183356"/>
                  <a:pt x="84138" y="166688"/>
                  <a:pt x="57150" y="133350"/>
                </a:cubicBezTo>
                <a:cubicBezTo>
                  <a:pt x="30163" y="100013"/>
                  <a:pt x="15081" y="50006"/>
                  <a:pt x="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4" name="Forme libre 243"/>
          <p:cNvSpPr/>
          <p:nvPr/>
        </p:nvSpPr>
        <p:spPr>
          <a:xfrm>
            <a:off x="4922838" y="1123950"/>
            <a:ext cx="95250" cy="200025"/>
          </a:xfrm>
          <a:custGeom>
            <a:avLst/>
            <a:gdLst>
              <a:gd name="connsiteX0" fmla="*/ 0 w 95250"/>
              <a:gd name="connsiteY0" fmla="*/ 200025 h 200025"/>
              <a:gd name="connsiteX1" fmla="*/ 47625 w 95250"/>
              <a:gd name="connsiteY1" fmla="*/ 142875 h 200025"/>
              <a:gd name="connsiteX2" fmla="*/ 95250 w 95250"/>
              <a:gd name="connsiteY2" fmla="*/ 0 h 20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250" h="200025">
                <a:moveTo>
                  <a:pt x="0" y="200025"/>
                </a:moveTo>
                <a:cubicBezTo>
                  <a:pt x="15875" y="188118"/>
                  <a:pt x="31750" y="176212"/>
                  <a:pt x="47625" y="142875"/>
                </a:cubicBezTo>
                <a:cubicBezTo>
                  <a:pt x="63500" y="109538"/>
                  <a:pt x="79375" y="54769"/>
                  <a:pt x="9525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5" name="Ellipse 244"/>
          <p:cNvSpPr>
            <a:spLocks noChangeAspect="1"/>
          </p:cNvSpPr>
          <p:nvPr/>
        </p:nvSpPr>
        <p:spPr>
          <a:xfrm>
            <a:off x="4675188" y="1081088"/>
            <a:ext cx="34925" cy="365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46" name="Ellipse 245"/>
          <p:cNvSpPr>
            <a:spLocks noChangeAspect="1"/>
          </p:cNvSpPr>
          <p:nvPr/>
        </p:nvSpPr>
        <p:spPr>
          <a:xfrm>
            <a:off x="4852988" y="1071563"/>
            <a:ext cx="34925" cy="365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47" name="Ellipse 246"/>
          <p:cNvSpPr>
            <a:spLocks noChangeAspect="1"/>
          </p:cNvSpPr>
          <p:nvPr/>
        </p:nvSpPr>
        <p:spPr>
          <a:xfrm>
            <a:off x="5000625" y="1096963"/>
            <a:ext cx="34925" cy="3492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48" name="Forme libre 247"/>
          <p:cNvSpPr/>
          <p:nvPr/>
        </p:nvSpPr>
        <p:spPr>
          <a:xfrm>
            <a:off x="5418138" y="1047750"/>
            <a:ext cx="38100" cy="247650"/>
          </a:xfrm>
          <a:custGeom>
            <a:avLst/>
            <a:gdLst>
              <a:gd name="connsiteX0" fmla="*/ 38100 w 38100"/>
              <a:gd name="connsiteY0" fmla="*/ 247650 h 247650"/>
              <a:gd name="connsiteX1" fmla="*/ 0 w 38100"/>
              <a:gd name="connsiteY1" fmla="*/ 142875 h 247650"/>
              <a:gd name="connsiteX2" fmla="*/ 38100 w 38100"/>
              <a:gd name="connsiteY2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" h="247650">
                <a:moveTo>
                  <a:pt x="38100" y="247650"/>
                </a:moveTo>
                <a:cubicBezTo>
                  <a:pt x="19050" y="215900"/>
                  <a:pt x="0" y="184150"/>
                  <a:pt x="0" y="142875"/>
                </a:cubicBezTo>
                <a:cubicBezTo>
                  <a:pt x="0" y="101600"/>
                  <a:pt x="19050" y="50800"/>
                  <a:pt x="3810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9" name="Forme libre 248"/>
          <p:cNvSpPr/>
          <p:nvPr/>
        </p:nvSpPr>
        <p:spPr>
          <a:xfrm>
            <a:off x="5484813" y="1114425"/>
            <a:ext cx="142875" cy="180975"/>
          </a:xfrm>
          <a:custGeom>
            <a:avLst/>
            <a:gdLst>
              <a:gd name="connsiteX0" fmla="*/ 0 w 142875"/>
              <a:gd name="connsiteY0" fmla="*/ 180975 h 180975"/>
              <a:gd name="connsiteX1" fmla="*/ 57150 w 142875"/>
              <a:gd name="connsiteY1" fmla="*/ 104775 h 180975"/>
              <a:gd name="connsiteX2" fmla="*/ 142875 w 142875"/>
              <a:gd name="connsiteY2" fmla="*/ 0 h 18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875" h="180975">
                <a:moveTo>
                  <a:pt x="0" y="180975"/>
                </a:moveTo>
                <a:cubicBezTo>
                  <a:pt x="16669" y="157956"/>
                  <a:pt x="33338" y="134937"/>
                  <a:pt x="57150" y="104775"/>
                </a:cubicBezTo>
                <a:cubicBezTo>
                  <a:pt x="80962" y="74613"/>
                  <a:pt x="111918" y="37306"/>
                  <a:pt x="142875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0" name="Forme libre 249"/>
          <p:cNvSpPr/>
          <p:nvPr/>
        </p:nvSpPr>
        <p:spPr>
          <a:xfrm>
            <a:off x="5503863" y="1228725"/>
            <a:ext cx="219075" cy="114300"/>
          </a:xfrm>
          <a:custGeom>
            <a:avLst/>
            <a:gdLst>
              <a:gd name="connsiteX0" fmla="*/ 0 w 219075"/>
              <a:gd name="connsiteY0" fmla="*/ 114300 h 114300"/>
              <a:gd name="connsiteX1" fmla="*/ 76200 w 219075"/>
              <a:gd name="connsiteY1" fmla="*/ 66675 h 114300"/>
              <a:gd name="connsiteX2" fmla="*/ 219075 w 219075"/>
              <a:gd name="connsiteY2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075" h="114300">
                <a:moveTo>
                  <a:pt x="0" y="114300"/>
                </a:moveTo>
                <a:cubicBezTo>
                  <a:pt x="19844" y="100012"/>
                  <a:pt x="39688" y="85725"/>
                  <a:pt x="76200" y="66675"/>
                </a:cubicBezTo>
                <a:cubicBezTo>
                  <a:pt x="112712" y="47625"/>
                  <a:pt x="165893" y="23812"/>
                  <a:pt x="219075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5434013" y="1282700"/>
            <a:ext cx="73025" cy="7302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51" name="Ellipse 250"/>
          <p:cNvSpPr>
            <a:spLocks noChangeAspect="1"/>
          </p:cNvSpPr>
          <p:nvPr/>
        </p:nvSpPr>
        <p:spPr>
          <a:xfrm>
            <a:off x="5434013" y="1023938"/>
            <a:ext cx="36512" cy="365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52" name="Ellipse 251"/>
          <p:cNvSpPr>
            <a:spLocks noChangeAspect="1"/>
          </p:cNvSpPr>
          <p:nvPr/>
        </p:nvSpPr>
        <p:spPr>
          <a:xfrm>
            <a:off x="5597525" y="1098550"/>
            <a:ext cx="34925" cy="36513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53" name="Ellipse 252"/>
          <p:cNvSpPr>
            <a:spLocks noChangeAspect="1"/>
          </p:cNvSpPr>
          <p:nvPr/>
        </p:nvSpPr>
        <p:spPr>
          <a:xfrm>
            <a:off x="5730875" y="1211263"/>
            <a:ext cx="36513" cy="3492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55" name="Ellipse 254"/>
          <p:cNvSpPr>
            <a:spLocks noChangeAspect="1"/>
          </p:cNvSpPr>
          <p:nvPr/>
        </p:nvSpPr>
        <p:spPr>
          <a:xfrm>
            <a:off x="6551613" y="1901825"/>
            <a:ext cx="36512" cy="36513"/>
          </a:xfrm>
          <a:prstGeom prst="ellipse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56" name="Forme libre 255"/>
          <p:cNvSpPr/>
          <p:nvPr/>
        </p:nvSpPr>
        <p:spPr>
          <a:xfrm>
            <a:off x="6908800" y="2266950"/>
            <a:ext cx="180975" cy="47625"/>
          </a:xfrm>
          <a:custGeom>
            <a:avLst/>
            <a:gdLst>
              <a:gd name="connsiteX0" fmla="*/ 0 w 180975"/>
              <a:gd name="connsiteY0" fmla="*/ 47625 h 47625"/>
              <a:gd name="connsiteX1" fmla="*/ 71437 w 180975"/>
              <a:gd name="connsiteY1" fmla="*/ 19050 h 47625"/>
              <a:gd name="connsiteX2" fmla="*/ 180975 w 180975"/>
              <a:gd name="connsiteY2" fmla="*/ 0 h 4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975" h="47625">
                <a:moveTo>
                  <a:pt x="0" y="47625"/>
                </a:moveTo>
                <a:cubicBezTo>
                  <a:pt x="20637" y="37306"/>
                  <a:pt x="41274" y="26988"/>
                  <a:pt x="71437" y="19050"/>
                </a:cubicBezTo>
                <a:cubicBezTo>
                  <a:pt x="101600" y="11112"/>
                  <a:pt x="141287" y="5556"/>
                  <a:pt x="180975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7" name="Ellipse 256"/>
          <p:cNvSpPr>
            <a:spLocks noChangeAspect="1"/>
          </p:cNvSpPr>
          <p:nvPr/>
        </p:nvSpPr>
        <p:spPr>
          <a:xfrm>
            <a:off x="7091363" y="2251075"/>
            <a:ext cx="34925" cy="34925"/>
          </a:xfrm>
          <a:prstGeom prst="ellipse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58" name="Forme libre 257"/>
          <p:cNvSpPr/>
          <p:nvPr/>
        </p:nvSpPr>
        <p:spPr>
          <a:xfrm>
            <a:off x="6932613" y="2357438"/>
            <a:ext cx="190500" cy="23812"/>
          </a:xfrm>
          <a:custGeom>
            <a:avLst/>
            <a:gdLst>
              <a:gd name="connsiteX0" fmla="*/ 0 w 190500"/>
              <a:gd name="connsiteY0" fmla="*/ 0 h 23812"/>
              <a:gd name="connsiteX1" fmla="*/ 119063 w 190500"/>
              <a:gd name="connsiteY1" fmla="*/ 9525 h 23812"/>
              <a:gd name="connsiteX2" fmla="*/ 190500 w 190500"/>
              <a:gd name="connsiteY2" fmla="*/ 23812 h 23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500" h="23812">
                <a:moveTo>
                  <a:pt x="0" y="0"/>
                </a:moveTo>
                <a:cubicBezTo>
                  <a:pt x="43656" y="2778"/>
                  <a:pt x="87313" y="5556"/>
                  <a:pt x="119063" y="9525"/>
                </a:cubicBezTo>
                <a:cubicBezTo>
                  <a:pt x="150813" y="13494"/>
                  <a:pt x="170656" y="18653"/>
                  <a:pt x="190500" y="23812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9" name="Ellipse 258"/>
          <p:cNvSpPr>
            <a:spLocks noChangeAspect="1"/>
          </p:cNvSpPr>
          <p:nvPr/>
        </p:nvSpPr>
        <p:spPr>
          <a:xfrm>
            <a:off x="7107238" y="2355850"/>
            <a:ext cx="36512" cy="36513"/>
          </a:xfrm>
          <a:prstGeom prst="ellipse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60" name="Forme libre 259"/>
          <p:cNvSpPr/>
          <p:nvPr/>
        </p:nvSpPr>
        <p:spPr>
          <a:xfrm>
            <a:off x="6880225" y="2181225"/>
            <a:ext cx="185738" cy="119063"/>
          </a:xfrm>
          <a:custGeom>
            <a:avLst/>
            <a:gdLst>
              <a:gd name="connsiteX0" fmla="*/ 0 w 185737"/>
              <a:gd name="connsiteY0" fmla="*/ 119063 h 119063"/>
              <a:gd name="connsiteX1" fmla="*/ 38100 w 185737"/>
              <a:gd name="connsiteY1" fmla="*/ 80963 h 119063"/>
              <a:gd name="connsiteX2" fmla="*/ 185737 w 185737"/>
              <a:gd name="connsiteY2" fmla="*/ 0 h 119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737" h="119063">
                <a:moveTo>
                  <a:pt x="0" y="119063"/>
                </a:moveTo>
                <a:cubicBezTo>
                  <a:pt x="3572" y="109935"/>
                  <a:pt x="7144" y="100807"/>
                  <a:pt x="38100" y="80963"/>
                </a:cubicBezTo>
                <a:cubicBezTo>
                  <a:pt x="69056" y="61119"/>
                  <a:pt x="127396" y="30559"/>
                  <a:pt x="185737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1" name="Ellipse 260"/>
          <p:cNvSpPr>
            <a:spLocks noChangeAspect="1"/>
          </p:cNvSpPr>
          <p:nvPr/>
        </p:nvSpPr>
        <p:spPr>
          <a:xfrm>
            <a:off x="7061200" y="2162175"/>
            <a:ext cx="36513" cy="34925"/>
          </a:xfrm>
          <a:prstGeom prst="ellipse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63" name="Forme libre 262"/>
          <p:cNvSpPr/>
          <p:nvPr/>
        </p:nvSpPr>
        <p:spPr>
          <a:xfrm>
            <a:off x="7027863" y="2619375"/>
            <a:ext cx="128587" cy="119063"/>
          </a:xfrm>
          <a:custGeom>
            <a:avLst/>
            <a:gdLst>
              <a:gd name="connsiteX0" fmla="*/ 0 w 128588"/>
              <a:gd name="connsiteY0" fmla="*/ 119063 h 119063"/>
              <a:gd name="connsiteX1" fmla="*/ 57150 w 128588"/>
              <a:gd name="connsiteY1" fmla="*/ 28575 h 119063"/>
              <a:gd name="connsiteX2" fmla="*/ 128588 w 128588"/>
              <a:gd name="connsiteY2" fmla="*/ 0 h 119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588" h="119063">
                <a:moveTo>
                  <a:pt x="0" y="119063"/>
                </a:moveTo>
                <a:cubicBezTo>
                  <a:pt x="17859" y="83741"/>
                  <a:pt x="35719" y="48419"/>
                  <a:pt x="57150" y="28575"/>
                </a:cubicBezTo>
                <a:cubicBezTo>
                  <a:pt x="78581" y="8731"/>
                  <a:pt x="103584" y="4365"/>
                  <a:pt x="128588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4" name="Ellipse 263"/>
          <p:cNvSpPr>
            <a:spLocks noChangeAspect="1"/>
          </p:cNvSpPr>
          <p:nvPr/>
        </p:nvSpPr>
        <p:spPr>
          <a:xfrm>
            <a:off x="7164388" y="2600325"/>
            <a:ext cx="36512" cy="36513"/>
          </a:xfrm>
          <a:prstGeom prst="ellipse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65" name="Forme libre 264"/>
          <p:cNvSpPr/>
          <p:nvPr/>
        </p:nvSpPr>
        <p:spPr>
          <a:xfrm>
            <a:off x="7070725" y="2767013"/>
            <a:ext cx="171450" cy="22225"/>
          </a:xfrm>
          <a:custGeom>
            <a:avLst/>
            <a:gdLst>
              <a:gd name="connsiteX0" fmla="*/ 0 w 171450"/>
              <a:gd name="connsiteY0" fmla="*/ 14287 h 21431"/>
              <a:gd name="connsiteX1" fmla="*/ 66675 w 171450"/>
              <a:gd name="connsiteY1" fmla="*/ 19050 h 21431"/>
              <a:gd name="connsiteX2" fmla="*/ 171450 w 171450"/>
              <a:gd name="connsiteY2" fmla="*/ 0 h 21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450" h="21431">
                <a:moveTo>
                  <a:pt x="0" y="14287"/>
                </a:moveTo>
                <a:cubicBezTo>
                  <a:pt x="19050" y="17859"/>
                  <a:pt x="38100" y="21431"/>
                  <a:pt x="66675" y="19050"/>
                </a:cubicBezTo>
                <a:cubicBezTo>
                  <a:pt x="95250" y="16669"/>
                  <a:pt x="133350" y="8334"/>
                  <a:pt x="17145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5" name="Ellipse 224"/>
          <p:cNvSpPr/>
          <p:nvPr/>
        </p:nvSpPr>
        <p:spPr>
          <a:xfrm>
            <a:off x="6994525" y="2744788"/>
            <a:ext cx="73025" cy="73025"/>
          </a:xfrm>
          <a:prstGeom prst="ellipse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66" name="Ellipse 265"/>
          <p:cNvSpPr>
            <a:spLocks noChangeAspect="1"/>
          </p:cNvSpPr>
          <p:nvPr/>
        </p:nvSpPr>
        <p:spPr>
          <a:xfrm>
            <a:off x="7221538" y="2752725"/>
            <a:ext cx="36512" cy="36513"/>
          </a:xfrm>
          <a:prstGeom prst="ellipse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67" name="Forme libre 266"/>
          <p:cNvSpPr/>
          <p:nvPr/>
        </p:nvSpPr>
        <p:spPr>
          <a:xfrm>
            <a:off x="7032625" y="2833688"/>
            <a:ext cx="142875" cy="85725"/>
          </a:xfrm>
          <a:custGeom>
            <a:avLst/>
            <a:gdLst>
              <a:gd name="connsiteX0" fmla="*/ 0 w 142875"/>
              <a:gd name="connsiteY0" fmla="*/ 0 h 85725"/>
              <a:gd name="connsiteX1" fmla="*/ 33338 w 142875"/>
              <a:gd name="connsiteY1" fmla="*/ 42863 h 85725"/>
              <a:gd name="connsiteX2" fmla="*/ 142875 w 142875"/>
              <a:gd name="connsiteY2" fmla="*/ 85725 h 85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875" h="85725">
                <a:moveTo>
                  <a:pt x="0" y="0"/>
                </a:moveTo>
                <a:cubicBezTo>
                  <a:pt x="4763" y="14288"/>
                  <a:pt x="9526" y="28576"/>
                  <a:pt x="33338" y="42863"/>
                </a:cubicBezTo>
                <a:cubicBezTo>
                  <a:pt x="57150" y="57150"/>
                  <a:pt x="100012" y="71437"/>
                  <a:pt x="142875" y="85725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8" name="Ellipse 267"/>
          <p:cNvSpPr>
            <a:spLocks noChangeAspect="1"/>
          </p:cNvSpPr>
          <p:nvPr/>
        </p:nvSpPr>
        <p:spPr>
          <a:xfrm>
            <a:off x="7172325" y="2895600"/>
            <a:ext cx="34925" cy="36513"/>
          </a:xfrm>
          <a:prstGeom prst="ellipse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16526" name="Groupe 275"/>
          <p:cNvGrpSpPr>
            <a:grpSpLocks/>
          </p:cNvGrpSpPr>
          <p:nvPr/>
        </p:nvGrpSpPr>
        <p:grpSpPr bwMode="auto">
          <a:xfrm>
            <a:off x="623888" y="1935163"/>
            <a:ext cx="349250" cy="247650"/>
            <a:chOff x="1187624" y="2029734"/>
            <a:chExt cx="348415" cy="247138"/>
          </a:xfrm>
        </p:grpSpPr>
        <p:sp>
          <p:nvSpPr>
            <p:cNvPr id="269" name="Forme libre 268"/>
            <p:cNvSpPr/>
            <p:nvPr/>
          </p:nvSpPr>
          <p:spPr>
            <a:xfrm>
              <a:off x="1225633" y="2055081"/>
              <a:ext cx="142533" cy="142580"/>
            </a:xfrm>
            <a:custGeom>
              <a:avLst/>
              <a:gdLst>
                <a:gd name="connsiteX0" fmla="*/ 0 w 142875"/>
                <a:gd name="connsiteY0" fmla="*/ 142875 h 142875"/>
                <a:gd name="connsiteX1" fmla="*/ 38100 w 142875"/>
                <a:gd name="connsiteY1" fmla="*/ 66675 h 142875"/>
                <a:gd name="connsiteX2" fmla="*/ 142875 w 142875"/>
                <a:gd name="connsiteY2" fmla="*/ 0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2875" h="142875">
                  <a:moveTo>
                    <a:pt x="0" y="142875"/>
                  </a:moveTo>
                  <a:cubicBezTo>
                    <a:pt x="7144" y="116681"/>
                    <a:pt x="14288" y="90487"/>
                    <a:pt x="38100" y="66675"/>
                  </a:cubicBezTo>
                  <a:cubicBezTo>
                    <a:pt x="61912" y="42863"/>
                    <a:pt x="102393" y="21431"/>
                    <a:pt x="142875" y="0"/>
                  </a:cubicBezTo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70" name="Ellipse 269"/>
            <p:cNvSpPr/>
            <p:nvPr/>
          </p:nvSpPr>
          <p:spPr>
            <a:xfrm>
              <a:off x="1187624" y="2203998"/>
              <a:ext cx="72850" cy="72874"/>
            </a:xfrm>
            <a:prstGeom prst="ellipse">
              <a:avLst/>
            </a:prstGeom>
            <a:solidFill>
              <a:srgbClr val="FF3300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71" name="Ellipse 270"/>
            <p:cNvSpPr>
              <a:spLocks noChangeAspect="1"/>
            </p:cNvSpPr>
            <p:nvPr/>
          </p:nvSpPr>
          <p:spPr>
            <a:xfrm>
              <a:off x="1363415" y="2029734"/>
              <a:ext cx="36426" cy="36437"/>
            </a:xfrm>
            <a:prstGeom prst="ellipse">
              <a:avLst/>
            </a:prstGeom>
            <a:solidFill>
              <a:srgbClr val="FF3300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72" name="Forme libre 271"/>
            <p:cNvSpPr/>
            <p:nvPr/>
          </p:nvSpPr>
          <p:spPr>
            <a:xfrm>
              <a:off x="1263642" y="2235682"/>
              <a:ext cx="237556" cy="33268"/>
            </a:xfrm>
            <a:custGeom>
              <a:avLst/>
              <a:gdLst>
                <a:gd name="connsiteX0" fmla="*/ 0 w 238125"/>
                <a:gd name="connsiteY0" fmla="*/ 28575 h 33338"/>
                <a:gd name="connsiteX1" fmla="*/ 114300 w 238125"/>
                <a:gd name="connsiteY1" fmla="*/ 28575 h 33338"/>
                <a:gd name="connsiteX2" fmla="*/ 238125 w 238125"/>
                <a:gd name="connsiteY2" fmla="*/ 0 h 33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125" h="33338">
                  <a:moveTo>
                    <a:pt x="0" y="28575"/>
                  </a:moveTo>
                  <a:cubicBezTo>
                    <a:pt x="37306" y="30956"/>
                    <a:pt x="74613" y="33338"/>
                    <a:pt x="114300" y="28575"/>
                  </a:cubicBezTo>
                  <a:cubicBezTo>
                    <a:pt x="153988" y="23813"/>
                    <a:pt x="196056" y="11906"/>
                    <a:pt x="238125" y="0"/>
                  </a:cubicBezTo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73" name="Ellipse 272"/>
            <p:cNvSpPr>
              <a:spLocks noChangeAspect="1"/>
            </p:cNvSpPr>
            <p:nvPr/>
          </p:nvSpPr>
          <p:spPr>
            <a:xfrm>
              <a:off x="1499613" y="2208750"/>
              <a:ext cx="36426" cy="36438"/>
            </a:xfrm>
            <a:prstGeom prst="ellipse">
              <a:avLst/>
            </a:prstGeom>
            <a:solidFill>
              <a:srgbClr val="FF3300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74" name="Forme libre 273"/>
            <p:cNvSpPr/>
            <p:nvPr/>
          </p:nvSpPr>
          <p:spPr>
            <a:xfrm>
              <a:off x="1273144" y="2121619"/>
              <a:ext cx="209049" cy="104558"/>
            </a:xfrm>
            <a:custGeom>
              <a:avLst/>
              <a:gdLst>
                <a:gd name="connsiteX0" fmla="*/ 0 w 209550"/>
                <a:gd name="connsiteY0" fmla="*/ 104775 h 104775"/>
                <a:gd name="connsiteX1" fmla="*/ 133350 w 209550"/>
                <a:gd name="connsiteY1" fmla="*/ 57150 h 104775"/>
                <a:gd name="connsiteX2" fmla="*/ 209550 w 209550"/>
                <a:gd name="connsiteY2" fmla="*/ 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550" h="104775">
                  <a:moveTo>
                    <a:pt x="0" y="104775"/>
                  </a:moveTo>
                  <a:cubicBezTo>
                    <a:pt x="49212" y="89694"/>
                    <a:pt x="98425" y="74613"/>
                    <a:pt x="133350" y="57150"/>
                  </a:cubicBezTo>
                  <a:cubicBezTo>
                    <a:pt x="168275" y="39688"/>
                    <a:pt x="188912" y="19844"/>
                    <a:pt x="209550" y="0"/>
                  </a:cubicBezTo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75" name="Ellipse 274"/>
            <p:cNvSpPr>
              <a:spLocks noChangeAspect="1"/>
            </p:cNvSpPr>
            <p:nvPr/>
          </p:nvSpPr>
          <p:spPr>
            <a:xfrm>
              <a:off x="1456854" y="2099440"/>
              <a:ext cx="36425" cy="34853"/>
            </a:xfrm>
            <a:prstGeom prst="ellipse">
              <a:avLst/>
            </a:prstGeom>
            <a:solidFill>
              <a:srgbClr val="FF3300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280" name="Forme libre 279"/>
          <p:cNvSpPr/>
          <p:nvPr/>
        </p:nvSpPr>
        <p:spPr>
          <a:xfrm rot="20957116">
            <a:off x="5946775" y="4181475"/>
            <a:ext cx="387350" cy="600075"/>
          </a:xfrm>
          <a:custGeom>
            <a:avLst/>
            <a:gdLst>
              <a:gd name="connsiteX0" fmla="*/ 63500 w 387350"/>
              <a:gd name="connsiteY0" fmla="*/ 0 h 600075"/>
              <a:gd name="connsiteX1" fmla="*/ 53975 w 387350"/>
              <a:gd name="connsiteY1" fmla="*/ 276225 h 600075"/>
              <a:gd name="connsiteX2" fmla="*/ 387350 w 387350"/>
              <a:gd name="connsiteY2" fmla="*/ 600075 h 60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7350" h="600075">
                <a:moveTo>
                  <a:pt x="63500" y="0"/>
                </a:moveTo>
                <a:cubicBezTo>
                  <a:pt x="31750" y="88106"/>
                  <a:pt x="0" y="176213"/>
                  <a:pt x="53975" y="276225"/>
                </a:cubicBezTo>
                <a:cubicBezTo>
                  <a:pt x="107950" y="376237"/>
                  <a:pt x="247650" y="488156"/>
                  <a:pt x="387350" y="600075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82" name="Forme libre 281"/>
          <p:cNvSpPr/>
          <p:nvPr/>
        </p:nvSpPr>
        <p:spPr>
          <a:xfrm rot="20976182">
            <a:off x="6289675" y="2401888"/>
            <a:ext cx="604838" cy="190500"/>
          </a:xfrm>
          <a:custGeom>
            <a:avLst/>
            <a:gdLst>
              <a:gd name="connsiteX0" fmla="*/ 0 w 619125"/>
              <a:gd name="connsiteY0" fmla="*/ 238125 h 238125"/>
              <a:gd name="connsiteX1" fmla="*/ 295275 w 619125"/>
              <a:gd name="connsiteY1" fmla="*/ 152400 h 238125"/>
              <a:gd name="connsiteX2" fmla="*/ 619125 w 619125"/>
              <a:gd name="connsiteY2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125" h="238125">
                <a:moveTo>
                  <a:pt x="0" y="238125"/>
                </a:moveTo>
                <a:cubicBezTo>
                  <a:pt x="96044" y="215106"/>
                  <a:pt x="192088" y="192087"/>
                  <a:pt x="295275" y="152400"/>
                </a:cubicBezTo>
                <a:cubicBezTo>
                  <a:pt x="398462" y="112713"/>
                  <a:pt x="508793" y="56356"/>
                  <a:pt x="619125" y="0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23" name="Ellipse 222"/>
          <p:cNvSpPr/>
          <p:nvPr/>
        </p:nvSpPr>
        <p:spPr>
          <a:xfrm>
            <a:off x="6845300" y="2308225"/>
            <a:ext cx="73025" cy="73025"/>
          </a:xfrm>
          <a:prstGeom prst="ellipse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Ellipse 11"/>
          <p:cNvSpPr>
            <a:spLocks noChangeAspect="1"/>
          </p:cNvSpPr>
          <p:nvPr/>
        </p:nvSpPr>
        <p:spPr>
          <a:xfrm>
            <a:off x="6126163" y="2574925"/>
            <a:ext cx="214312" cy="214313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400" b="1">
                <a:solidFill>
                  <a:srgbClr val="FFFFFF"/>
                </a:solidFill>
                <a:latin typeface="Browallia New" pitchFamily="34" charset="-34"/>
                <a:cs typeface="Browallia New" pitchFamily="34" charset="-34"/>
              </a:rPr>
              <a:t>5</a:t>
            </a:r>
          </a:p>
        </p:txBody>
      </p:sp>
      <p:sp>
        <p:nvSpPr>
          <p:cNvPr id="19" name="Ellipse 18"/>
          <p:cNvSpPr>
            <a:spLocks noChangeAspect="1"/>
          </p:cNvSpPr>
          <p:nvPr/>
        </p:nvSpPr>
        <p:spPr>
          <a:xfrm>
            <a:off x="5227638" y="1998663"/>
            <a:ext cx="212725" cy="214312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400" b="1">
                <a:solidFill>
                  <a:srgbClr val="FFFFFF"/>
                </a:solidFill>
                <a:latin typeface="Browallia New" pitchFamily="34" charset="-34"/>
                <a:cs typeface="Browallia New" pitchFamily="34" charset="-34"/>
              </a:rPr>
              <a:t>4</a:t>
            </a:r>
          </a:p>
        </p:txBody>
      </p:sp>
      <p:sp>
        <p:nvSpPr>
          <p:cNvPr id="262" name="Forme libre 261"/>
          <p:cNvSpPr/>
          <p:nvPr/>
        </p:nvSpPr>
        <p:spPr>
          <a:xfrm>
            <a:off x="6108700" y="3890963"/>
            <a:ext cx="652463" cy="123825"/>
          </a:xfrm>
          <a:custGeom>
            <a:avLst/>
            <a:gdLst>
              <a:gd name="connsiteX0" fmla="*/ 0 w 652463"/>
              <a:gd name="connsiteY0" fmla="*/ 124619 h 124619"/>
              <a:gd name="connsiteX1" fmla="*/ 257175 w 652463"/>
              <a:gd name="connsiteY1" fmla="*/ 15081 h 124619"/>
              <a:gd name="connsiteX2" fmla="*/ 652463 w 652463"/>
              <a:gd name="connsiteY2" fmla="*/ 34131 h 124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2463" h="124619">
                <a:moveTo>
                  <a:pt x="0" y="124619"/>
                </a:moveTo>
                <a:cubicBezTo>
                  <a:pt x="74215" y="77390"/>
                  <a:pt x="148431" y="30162"/>
                  <a:pt x="257175" y="15081"/>
                </a:cubicBezTo>
                <a:cubicBezTo>
                  <a:pt x="365919" y="0"/>
                  <a:pt x="509191" y="17065"/>
                  <a:pt x="652463" y="34131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83" name="Forme libre 282"/>
          <p:cNvSpPr/>
          <p:nvPr/>
        </p:nvSpPr>
        <p:spPr>
          <a:xfrm>
            <a:off x="6122988" y="4152900"/>
            <a:ext cx="652462" cy="152400"/>
          </a:xfrm>
          <a:custGeom>
            <a:avLst/>
            <a:gdLst>
              <a:gd name="connsiteX0" fmla="*/ 0 w 652463"/>
              <a:gd name="connsiteY0" fmla="*/ 0 h 152400"/>
              <a:gd name="connsiteX1" fmla="*/ 223838 w 652463"/>
              <a:gd name="connsiteY1" fmla="*/ 123825 h 152400"/>
              <a:gd name="connsiteX2" fmla="*/ 652463 w 652463"/>
              <a:gd name="connsiteY2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2463" h="152400">
                <a:moveTo>
                  <a:pt x="0" y="0"/>
                </a:moveTo>
                <a:cubicBezTo>
                  <a:pt x="57547" y="49212"/>
                  <a:pt x="115094" y="98425"/>
                  <a:pt x="223838" y="123825"/>
                </a:cubicBezTo>
                <a:cubicBezTo>
                  <a:pt x="332582" y="149225"/>
                  <a:pt x="492522" y="150812"/>
                  <a:pt x="652463" y="152400"/>
                </a:cubicBezTo>
              </a:path>
            </a:pathLst>
          </a:cu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85" name="Forme libre 284"/>
          <p:cNvSpPr/>
          <p:nvPr/>
        </p:nvSpPr>
        <p:spPr>
          <a:xfrm>
            <a:off x="6384925" y="4776788"/>
            <a:ext cx="114300" cy="180975"/>
          </a:xfrm>
          <a:custGeom>
            <a:avLst/>
            <a:gdLst>
              <a:gd name="connsiteX0" fmla="*/ 0 w 114300"/>
              <a:gd name="connsiteY0" fmla="*/ 0 h 180975"/>
              <a:gd name="connsiteX1" fmla="*/ 19050 w 114300"/>
              <a:gd name="connsiteY1" fmla="*/ 100012 h 180975"/>
              <a:gd name="connsiteX2" fmla="*/ 114300 w 114300"/>
              <a:gd name="connsiteY2" fmla="*/ 180975 h 18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" h="180975">
                <a:moveTo>
                  <a:pt x="0" y="0"/>
                </a:moveTo>
                <a:cubicBezTo>
                  <a:pt x="0" y="34925"/>
                  <a:pt x="0" y="69850"/>
                  <a:pt x="19050" y="100012"/>
                </a:cubicBezTo>
                <a:cubicBezTo>
                  <a:pt x="38100" y="130175"/>
                  <a:pt x="76200" y="155575"/>
                  <a:pt x="114300" y="180975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6" name="Ellipse 285"/>
          <p:cNvSpPr>
            <a:spLocks noChangeAspect="1"/>
          </p:cNvSpPr>
          <p:nvPr/>
        </p:nvSpPr>
        <p:spPr>
          <a:xfrm>
            <a:off x="6478588" y="4932363"/>
            <a:ext cx="36512" cy="3492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87" name="Forme libre 286"/>
          <p:cNvSpPr/>
          <p:nvPr/>
        </p:nvSpPr>
        <p:spPr>
          <a:xfrm>
            <a:off x="6451600" y="4757738"/>
            <a:ext cx="171450" cy="68262"/>
          </a:xfrm>
          <a:custGeom>
            <a:avLst/>
            <a:gdLst>
              <a:gd name="connsiteX0" fmla="*/ 0 w 171450"/>
              <a:gd name="connsiteY0" fmla="*/ 0 h 67469"/>
              <a:gd name="connsiteX1" fmla="*/ 76200 w 171450"/>
              <a:gd name="connsiteY1" fmla="*/ 57150 h 67469"/>
              <a:gd name="connsiteX2" fmla="*/ 171450 w 171450"/>
              <a:gd name="connsiteY2" fmla="*/ 61912 h 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450" h="67469">
                <a:moveTo>
                  <a:pt x="0" y="0"/>
                </a:moveTo>
                <a:cubicBezTo>
                  <a:pt x="23812" y="23415"/>
                  <a:pt x="47625" y="46831"/>
                  <a:pt x="76200" y="57150"/>
                </a:cubicBezTo>
                <a:cubicBezTo>
                  <a:pt x="104775" y="67469"/>
                  <a:pt x="138112" y="64690"/>
                  <a:pt x="171450" y="61912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8" name="Ellipse 287"/>
          <p:cNvSpPr>
            <a:spLocks noChangeAspect="1"/>
          </p:cNvSpPr>
          <p:nvPr/>
        </p:nvSpPr>
        <p:spPr>
          <a:xfrm>
            <a:off x="6616700" y="4797425"/>
            <a:ext cx="36513" cy="3651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89" name="Forme libre 288"/>
          <p:cNvSpPr/>
          <p:nvPr/>
        </p:nvSpPr>
        <p:spPr>
          <a:xfrm>
            <a:off x="6423025" y="4681538"/>
            <a:ext cx="204788" cy="47625"/>
          </a:xfrm>
          <a:custGeom>
            <a:avLst/>
            <a:gdLst>
              <a:gd name="connsiteX0" fmla="*/ 0 w 204788"/>
              <a:gd name="connsiteY0" fmla="*/ 33337 h 48418"/>
              <a:gd name="connsiteX1" fmla="*/ 114300 w 204788"/>
              <a:gd name="connsiteY1" fmla="*/ 42862 h 48418"/>
              <a:gd name="connsiteX2" fmla="*/ 204788 w 204788"/>
              <a:gd name="connsiteY2" fmla="*/ 0 h 48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8" h="48418">
                <a:moveTo>
                  <a:pt x="0" y="33337"/>
                </a:moveTo>
                <a:cubicBezTo>
                  <a:pt x="40084" y="40877"/>
                  <a:pt x="80169" y="48418"/>
                  <a:pt x="114300" y="42862"/>
                </a:cubicBezTo>
                <a:cubicBezTo>
                  <a:pt x="148431" y="37306"/>
                  <a:pt x="176609" y="18653"/>
                  <a:pt x="204788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1" name="Ellipse 280"/>
          <p:cNvSpPr>
            <a:spLocks noChangeAspect="1"/>
          </p:cNvSpPr>
          <p:nvPr/>
        </p:nvSpPr>
        <p:spPr>
          <a:xfrm>
            <a:off x="6357938" y="4702175"/>
            <a:ext cx="82550" cy="8255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90" name="Ellipse 289"/>
          <p:cNvSpPr>
            <a:spLocks noChangeAspect="1"/>
          </p:cNvSpPr>
          <p:nvPr/>
        </p:nvSpPr>
        <p:spPr>
          <a:xfrm>
            <a:off x="6611938" y="4657725"/>
            <a:ext cx="34925" cy="3651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91" name="Forme libre 290"/>
          <p:cNvSpPr/>
          <p:nvPr/>
        </p:nvSpPr>
        <p:spPr>
          <a:xfrm>
            <a:off x="6780213" y="3762375"/>
            <a:ext cx="161925" cy="119063"/>
          </a:xfrm>
          <a:custGeom>
            <a:avLst/>
            <a:gdLst>
              <a:gd name="connsiteX0" fmla="*/ 0 w 161925"/>
              <a:gd name="connsiteY0" fmla="*/ 119062 h 119062"/>
              <a:gd name="connsiteX1" fmla="*/ 33338 w 161925"/>
              <a:gd name="connsiteY1" fmla="*/ 61912 h 119062"/>
              <a:gd name="connsiteX2" fmla="*/ 161925 w 161925"/>
              <a:gd name="connsiteY2" fmla="*/ 0 h 11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925" h="119062">
                <a:moveTo>
                  <a:pt x="0" y="119062"/>
                </a:moveTo>
                <a:cubicBezTo>
                  <a:pt x="3175" y="100409"/>
                  <a:pt x="6350" y="81756"/>
                  <a:pt x="33338" y="61912"/>
                </a:cubicBezTo>
                <a:cubicBezTo>
                  <a:pt x="60326" y="42068"/>
                  <a:pt x="111125" y="21034"/>
                  <a:pt x="161925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2" name="Ellipse 291"/>
          <p:cNvSpPr>
            <a:spLocks noChangeAspect="1"/>
          </p:cNvSpPr>
          <p:nvPr/>
        </p:nvSpPr>
        <p:spPr>
          <a:xfrm>
            <a:off x="6940550" y="3743325"/>
            <a:ext cx="34925" cy="3651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93" name="Forme libre 292"/>
          <p:cNvSpPr/>
          <p:nvPr/>
        </p:nvSpPr>
        <p:spPr>
          <a:xfrm>
            <a:off x="6813550" y="3919538"/>
            <a:ext cx="185738" cy="34925"/>
          </a:xfrm>
          <a:custGeom>
            <a:avLst/>
            <a:gdLst>
              <a:gd name="connsiteX0" fmla="*/ 0 w 185738"/>
              <a:gd name="connsiteY0" fmla="*/ 14287 h 35718"/>
              <a:gd name="connsiteX1" fmla="*/ 57150 w 185738"/>
              <a:gd name="connsiteY1" fmla="*/ 33337 h 35718"/>
              <a:gd name="connsiteX2" fmla="*/ 185738 w 185738"/>
              <a:gd name="connsiteY2" fmla="*/ 0 h 35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738" h="35718">
                <a:moveTo>
                  <a:pt x="0" y="14287"/>
                </a:moveTo>
                <a:cubicBezTo>
                  <a:pt x="13097" y="25002"/>
                  <a:pt x="26194" y="35718"/>
                  <a:pt x="57150" y="33337"/>
                </a:cubicBezTo>
                <a:cubicBezTo>
                  <a:pt x="88106" y="30956"/>
                  <a:pt x="136922" y="15478"/>
                  <a:pt x="185738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4" name="Ellipse 293"/>
          <p:cNvSpPr>
            <a:spLocks noChangeAspect="1"/>
          </p:cNvSpPr>
          <p:nvPr/>
        </p:nvSpPr>
        <p:spPr>
          <a:xfrm>
            <a:off x="6994525" y="3898900"/>
            <a:ext cx="36513" cy="3651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76" name="Ellipse 275"/>
          <p:cNvSpPr>
            <a:spLocks noChangeAspect="1"/>
          </p:cNvSpPr>
          <p:nvPr/>
        </p:nvSpPr>
        <p:spPr>
          <a:xfrm>
            <a:off x="6738938" y="3879850"/>
            <a:ext cx="84137" cy="8255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95" name="Forme libre 294"/>
          <p:cNvSpPr/>
          <p:nvPr/>
        </p:nvSpPr>
        <p:spPr>
          <a:xfrm>
            <a:off x="6794500" y="3962400"/>
            <a:ext cx="157163" cy="114300"/>
          </a:xfrm>
          <a:custGeom>
            <a:avLst/>
            <a:gdLst>
              <a:gd name="connsiteX0" fmla="*/ 0 w 157163"/>
              <a:gd name="connsiteY0" fmla="*/ 0 h 114300"/>
              <a:gd name="connsiteX1" fmla="*/ 52388 w 157163"/>
              <a:gd name="connsiteY1" fmla="*/ 76200 h 114300"/>
              <a:gd name="connsiteX2" fmla="*/ 157163 w 157163"/>
              <a:gd name="connsiteY2" fmla="*/ 11430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14300">
                <a:moveTo>
                  <a:pt x="0" y="0"/>
                </a:moveTo>
                <a:cubicBezTo>
                  <a:pt x="13097" y="28575"/>
                  <a:pt x="26194" y="57150"/>
                  <a:pt x="52388" y="76200"/>
                </a:cubicBezTo>
                <a:cubicBezTo>
                  <a:pt x="78582" y="95250"/>
                  <a:pt x="117872" y="104775"/>
                  <a:pt x="157163" y="11430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6" name="Ellipse 295"/>
          <p:cNvSpPr>
            <a:spLocks noChangeAspect="1"/>
          </p:cNvSpPr>
          <p:nvPr/>
        </p:nvSpPr>
        <p:spPr>
          <a:xfrm>
            <a:off x="6937375" y="4052888"/>
            <a:ext cx="36513" cy="3651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16548" name="Groupe 303"/>
          <p:cNvGrpSpPr>
            <a:grpSpLocks/>
          </p:cNvGrpSpPr>
          <p:nvPr/>
        </p:nvGrpSpPr>
        <p:grpSpPr bwMode="auto">
          <a:xfrm>
            <a:off x="768350" y="2295525"/>
            <a:ext cx="295275" cy="309563"/>
            <a:chOff x="1259632" y="2636912"/>
            <a:chExt cx="294620" cy="309743"/>
          </a:xfrm>
        </p:grpSpPr>
        <p:sp>
          <p:nvSpPr>
            <p:cNvPr id="297" name="Forme libre 296"/>
            <p:cNvSpPr/>
            <p:nvPr/>
          </p:nvSpPr>
          <p:spPr>
            <a:xfrm>
              <a:off x="1286560" y="2756044"/>
              <a:ext cx="114046" cy="181080"/>
            </a:xfrm>
            <a:custGeom>
              <a:avLst/>
              <a:gdLst>
                <a:gd name="connsiteX0" fmla="*/ 0 w 114300"/>
                <a:gd name="connsiteY0" fmla="*/ 0 h 180975"/>
                <a:gd name="connsiteX1" fmla="*/ 19050 w 114300"/>
                <a:gd name="connsiteY1" fmla="*/ 100012 h 180975"/>
                <a:gd name="connsiteX2" fmla="*/ 114300 w 114300"/>
                <a:gd name="connsiteY2" fmla="*/ 180975 h 18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80975">
                  <a:moveTo>
                    <a:pt x="0" y="0"/>
                  </a:moveTo>
                  <a:cubicBezTo>
                    <a:pt x="0" y="34925"/>
                    <a:pt x="0" y="69850"/>
                    <a:pt x="19050" y="100012"/>
                  </a:cubicBezTo>
                  <a:cubicBezTo>
                    <a:pt x="38100" y="130175"/>
                    <a:pt x="76200" y="155575"/>
                    <a:pt x="114300" y="180975"/>
                  </a:cubicBezTo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98" name="Ellipse 297"/>
            <p:cNvSpPr>
              <a:spLocks noChangeAspect="1"/>
            </p:cNvSpPr>
            <p:nvPr/>
          </p:nvSpPr>
          <p:spPr>
            <a:xfrm>
              <a:off x="1380014" y="2910121"/>
              <a:ext cx="36432" cy="36534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99" name="Forme libre 298"/>
            <p:cNvSpPr/>
            <p:nvPr/>
          </p:nvSpPr>
          <p:spPr>
            <a:xfrm>
              <a:off x="1353087" y="2736983"/>
              <a:ext cx="172653" cy="66714"/>
            </a:xfrm>
            <a:custGeom>
              <a:avLst/>
              <a:gdLst>
                <a:gd name="connsiteX0" fmla="*/ 0 w 171450"/>
                <a:gd name="connsiteY0" fmla="*/ 0 h 67469"/>
                <a:gd name="connsiteX1" fmla="*/ 76200 w 171450"/>
                <a:gd name="connsiteY1" fmla="*/ 57150 h 67469"/>
                <a:gd name="connsiteX2" fmla="*/ 171450 w 171450"/>
                <a:gd name="connsiteY2" fmla="*/ 61912 h 6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450" h="67469">
                  <a:moveTo>
                    <a:pt x="0" y="0"/>
                  </a:moveTo>
                  <a:cubicBezTo>
                    <a:pt x="23812" y="23415"/>
                    <a:pt x="47625" y="46831"/>
                    <a:pt x="76200" y="57150"/>
                  </a:cubicBezTo>
                  <a:cubicBezTo>
                    <a:pt x="104775" y="67469"/>
                    <a:pt x="138112" y="64690"/>
                    <a:pt x="171450" y="61912"/>
                  </a:cubicBezTo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00" name="Ellipse 299"/>
            <p:cNvSpPr>
              <a:spLocks noChangeAspect="1"/>
            </p:cNvSpPr>
            <p:nvPr/>
          </p:nvSpPr>
          <p:spPr>
            <a:xfrm>
              <a:off x="1517821" y="2776693"/>
              <a:ext cx="36431" cy="34945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01" name="Forme libre 300"/>
            <p:cNvSpPr/>
            <p:nvPr/>
          </p:nvSpPr>
          <p:spPr>
            <a:xfrm>
              <a:off x="1324576" y="2660739"/>
              <a:ext cx="205917" cy="47653"/>
            </a:xfrm>
            <a:custGeom>
              <a:avLst/>
              <a:gdLst>
                <a:gd name="connsiteX0" fmla="*/ 0 w 204788"/>
                <a:gd name="connsiteY0" fmla="*/ 33337 h 48418"/>
                <a:gd name="connsiteX1" fmla="*/ 114300 w 204788"/>
                <a:gd name="connsiteY1" fmla="*/ 42862 h 48418"/>
                <a:gd name="connsiteX2" fmla="*/ 204788 w 204788"/>
                <a:gd name="connsiteY2" fmla="*/ 0 h 48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4788" h="48418">
                  <a:moveTo>
                    <a:pt x="0" y="33337"/>
                  </a:moveTo>
                  <a:cubicBezTo>
                    <a:pt x="40084" y="40877"/>
                    <a:pt x="80169" y="48418"/>
                    <a:pt x="114300" y="42862"/>
                  </a:cubicBezTo>
                  <a:cubicBezTo>
                    <a:pt x="148431" y="37306"/>
                    <a:pt x="176609" y="18653"/>
                    <a:pt x="204788" y="0"/>
                  </a:cubicBezTo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02" name="Ellipse 301"/>
            <p:cNvSpPr>
              <a:spLocks noChangeAspect="1"/>
            </p:cNvSpPr>
            <p:nvPr/>
          </p:nvSpPr>
          <p:spPr>
            <a:xfrm>
              <a:off x="1259632" y="2681388"/>
              <a:ext cx="82367" cy="8259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03" name="Ellipse 302"/>
            <p:cNvSpPr>
              <a:spLocks noChangeAspect="1"/>
            </p:cNvSpPr>
            <p:nvPr/>
          </p:nvSpPr>
          <p:spPr>
            <a:xfrm>
              <a:off x="1513069" y="2636912"/>
              <a:ext cx="34848" cy="36534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305" name="Forme libre 304"/>
          <p:cNvSpPr/>
          <p:nvPr/>
        </p:nvSpPr>
        <p:spPr>
          <a:xfrm>
            <a:off x="6804025" y="4362450"/>
            <a:ext cx="200025" cy="68263"/>
          </a:xfrm>
          <a:custGeom>
            <a:avLst/>
            <a:gdLst>
              <a:gd name="connsiteX0" fmla="*/ 0 w 200025"/>
              <a:gd name="connsiteY0" fmla="*/ 0 h 67469"/>
              <a:gd name="connsiteX1" fmla="*/ 57150 w 200025"/>
              <a:gd name="connsiteY1" fmla="*/ 61913 h 67469"/>
              <a:gd name="connsiteX2" fmla="*/ 200025 w 200025"/>
              <a:gd name="connsiteY2" fmla="*/ 33338 h 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025" h="67469">
                <a:moveTo>
                  <a:pt x="0" y="0"/>
                </a:moveTo>
                <a:cubicBezTo>
                  <a:pt x="11906" y="28178"/>
                  <a:pt x="23813" y="56357"/>
                  <a:pt x="57150" y="61913"/>
                </a:cubicBezTo>
                <a:cubicBezTo>
                  <a:pt x="90488" y="67469"/>
                  <a:pt x="145256" y="50403"/>
                  <a:pt x="200025" y="33338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6" name="Ellipse 305"/>
          <p:cNvSpPr>
            <a:spLocks noChangeAspect="1"/>
          </p:cNvSpPr>
          <p:nvPr/>
        </p:nvSpPr>
        <p:spPr>
          <a:xfrm>
            <a:off x="6997700" y="4376738"/>
            <a:ext cx="36513" cy="3651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7" name="Forme libre 306"/>
          <p:cNvSpPr/>
          <p:nvPr/>
        </p:nvSpPr>
        <p:spPr>
          <a:xfrm>
            <a:off x="6856413" y="4319588"/>
            <a:ext cx="180975" cy="25400"/>
          </a:xfrm>
          <a:custGeom>
            <a:avLst/>
            <a:gdLst>
              <a:gd name="connsiteX0" fmla="*/ 0 w 180975"/>
              <a:gd name="connsiteY0" fmla="*/ 4762 h 24606"/>
              <a:gd name="connsiteX1" fmla="*/ 100012 w 180975"/>
              <a:gd name="connsiteY1" fmla="*/ 23812 h 24606"/>
              <a:gd name="connsiteX2" fmla="*/ 180975 w 180975"/>
              <a:gd name="connsiteY2" fmla="*/ 0 h 24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975" h="24606">
                <a:moveTo>
                  <a:pt x="0" y="4762"/>
                </a:moveTo>
                <a:cubicBezTo>
                  <a:pt x="34925" y="14684"/>
                  <a:pt x="69850" y="24606"/>
                  <a:pt x="100012" y="23812"/>
                </a:cubicBezTo>
                <a:cubicBezTo>
                  <a:pt x="130174" y="23018"/>
                  <a:pt x="155574" y="11509"/>
                  <a:pt x="180975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8" name="Ellipse 307"/>
          <p:cNvSpPr>
            <a:spLocks noChangeAspect="1"/>
          </p:cNvSpPr>
          <p:nvPr/>
        </p:nvSpPr>
        <p:spPr>
          <a:xfrm>
            <a:off x="7013575" y="4297363"/>
            <a:ext cx="36513" cy="3651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9" name="Forme libre 308"/>
          <p:cNvSpPr/>
          <p:nvPr/>
        </p:nvSpPr>
        <p:spPr>
          <a:xfrm>
            <a:off x="6832600" y="4214813"/>
            <a:ext cx="214313" cy="76200"/>
          </a:xfrm>
          <a:custGeom>
            <a:avLst/>
            <a:gdLst>
              <a:gd name="connsiteX0" fmla="*/ 0 w 214313"/>
              <a:gd name="connsiteY0" fmla="*/ 52387 h 75406"/>
              <a:gd name="connsiteX1" fmla="*/ 95250 w 214313"/>
              <a:gd name="connsiteY1" fmla="*/ 66675 h 75406"/>
              <a:gd name="connsiteX2" fmla="*/ 214313 w 214313"/>
              <a:gd name="connsiteY2" fmla="*/ 0 h 7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313" h="75406">
                <a:moveTo>
                  <a:pt x="0" y="52387"/>
                </a:moveTo>
                <a:cubicBezTo>
                  <a:pt x="29765" y="63896"/>
                  <a:pt x="59531" y="75406"/>
                  <a:pt x="95250" y="66675"/>
                </a:cubicBezTo>
                <a:cubicBezTo>
                  <a:pt x="130969" y="57944"/>
                  <a:pt x="172641" y="28972"/>
                  <a:pt x="214313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0" name="Ellipse 309"/>
          <p:cNvSpPr>
            <a:spLocks noChangeAspect="1"/>
          </p:cNvSpPr>
          <p:nvPr/>
        </p:nvSpPr>
        <p:spPr>
          <a:xfrm>
            <a:off x="7029450" y="4197350"/>
            <a:ext cx="34925" cy="3492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84" name="Ellipse 283"/>
          <p:cNvSpPr>
            <a:spLocks noChangeAspect="1"/>
          </p:cNvSpPr>
          <p:nvPr/>
        </p:nvSpPr>
        <p:spPr>
          <a:xfrm>
            <a:off x="6773863" y="4268788"/>
            <a:ext cx="82550" cy="8255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18" name="Sous-titre 2"/>
          <p:cNvSpPr txBox="1">
            <a:spLocks/>
          </p:cNvSpPr>
          <p:nvPr/>
        </p:nvSpPr>
        <p:spPr bwMode="auto">
          <a:xfrm>
            <a:off x="171450" y="-115888"/>
            <a:ext cx="8972550" cy="1003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fr-FR" sz="6000" b="1" i="1">
                <a:solidFill>
                  <a:srgbClr val="C00000"/>
                </a:solidFill>
                <a:latin typeface="Trebuchet MS" pitchFamily="34" charset="0"/>
              </a:rPr>
              <a:t>6</a:t>
            </a:r>
            <a:r>
              <a:rPr lang="fr-FR" sz="6000" b="1" i="1">
                <a:solidFill>
                  <a:srgbClr val="A13AAC"/>
                </a:solidFill>
                <a:latin typeface="Trebuchet MS" pitchFamily="34" charset="0"/>
              </a:rPr>
              <a:t> </a:t>
            </a:r>
            <a:r>
              <a:rPr lang="fr-FR" sz="4000" b="1" i="1">
                <a:latin typeface="Trebuchet MS" pitchFamily="34" charset="0"/>
              </a:rPr>
              <a:t>axes pour l’action</a:t>
            </a:r>
          </a:p>
          <a:p>
            <a:pPr marL="342900" indent="-342900" algn="r">
              <a:spcBef>
                <a:spcPct val="20000"/>
              </a:spcBef>
            </a:pPr>
            <a:endParaRPr lang="fr-FR" sz="2600" b="1" i="1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3" grpId="0"/>
      <p:bldP spid="8" grpId="0"/>
      <p:bldP spid="15" grpId="0"/>
      <p:bldP spid="17" grpId="0"/>
      <p:bldP spid="2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2"/>
          <p:cNvSpPr txBox="1">
            <a:spLocks/>
          </p:cNvSpPr>
          <p:nvPr/>
        </p:nvSpPr>
        <p:spPr bwMode="auto">
          <a:xfrm>
            <a:off x="0" y="2924175"/>
            <a:ext cx="91440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r-FR" sz="4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3. Mise en débat du projet de territoire</a:t>
            </a:r>
            <a:endParaRPr lang="fr-FR" b="1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pic>
        <p:nvPicPr>
          <p:cNvPr id="25604" name="Image 11" descr="logo_petit_p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313" y="200025"/>
            <a:ext cx="1389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052513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6627" name="Sous-titre 2"/>
          <p:cNvSpPr txBox="1">
            <a:spLocks/>
          </p:cNvSpPr>
          <p:nvPr/>
        </p:nvSpPr>
        <p:spPr bwMode="auto">
          <a:xfrm>
            <a:off x="136525" y="115888"/>
            <a:ext cx="897255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fr-FR" sz="3600" b="1" i="1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fr-FR" sz="3600" b="1">
                <a:solidFill>
                  <a:schemeClr val="bg1"/>
                </a:solidFill>
                <a:latin typeface="Trebuchet MS" pitchFamily="34" charset="0"/>
              </a:rPr>
              <a:t>Questions</a:t>
            </a:r>
          </a:p>
          <a:p>
            <a:pPr marL="342900" indent="-342900" algn="r">
              <a:spcBef>
                <a:spcPct val="20000"/>
              </a:spcBef>
            </a:pPr>
            <a:endParaRPr lang="fr-FR" sz="2600" b="1" i="1">
              <a:latin typeface="Trebuchet MS" pitchFamily="34" charset="0"/>
            </a:endParaRPr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179388" y="1289050"/>
            <a:ext cx="8964612" cy="847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fr-FR" sz="3000" b="1">
                <a:latin typeface="Trebuchet MS" pitchFamily="34" charset="0"/>
              </a:rPr>
              <a:t>Comment tirer parti de la proximité à</a:t>
            </a:r>
          </a:p>
          <a:p>
            <a:pPr marL="342900" indent="-342900" algn="ctr"/>
            <a:r>
              <a:rPr lang="fr-FR" sz="3000" b="1">
                <a:latin typeface="Trebuchet MS" pitchFamily="34" charset="0"/>
              </a:rPr>
              <a:t>l’agglomération dans les 20 prochaines années ?</a:t>
            </a:r>
          </a:p>
          <a:p>
            <a:pPr marL="342900" indent="-342900" algn="ctr"/>
            <a:endParaRPr lang="fr-FR" sz="2800" b="1">
              <a:latin typeface="Trebuchet MS" pitchFamily="34" charset="0"/>
            </a:endParaRPr>
          </a:p>
          <a:p>
            <a:pPr marL="342900" indent="-342900" algn="ctr"/>
            <a:endParaRPr lang="fr-FR" sz="2800" b="1">
              <a:latin typeface="Trebuchet MS" pitchFamily="34" charset="0"/>
            </a:endParaRPr>
          </a:p>
          <a:p>
            <a:pPr marL="342900" indent="-342900" algn="ctr"/>
            <a:r>
              <a:rPr lang="fr-FR" sz="3000" b="1">
                <a:latin typeface="Trebuchet MS" pitchFamily="34" charset="0"/>
              </a:rPr>
              <a:t>Facteurs extérieurs au territoire : </a:t>
            </a:r>
          </a:p>
          <a:p>
            <a:pPr marL="342900" indent="-342900" algn="ctr"/>
            <a:r>
              <a:rPr lang="fr-FR" sz="3000" b="1">
                <a:latin typeface="Trebuchet MS" pitchFamily="34" charset="0"/>
              </a:rPr>
              <a:t>quelle influence ?</a:t>
            </a:r>
          </a:p>
          <a:p>
            <a:pPr marL="342900" indent="-342900" algn="ctr"/>
            <a:endParaRPr lang="fr-FR" sz="1100" b="1" i="1">
              <a:latin typeface="Trebuchet MS" pitchFamily="34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fr-FR" sz="2400" i="1">
                <a:solidFill>
                  <a:srgbClr val="C00000"/>
                </a:solidFill>
                <a:latin typeface="Trebuchet MS" pitchFamily="34" charset="0"/>
              </a:rPr>
              <a:t>Croissance économique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r-FR" sz="2400" i="1">
                <a:solidFill>
                  <a:srgbClr val="C00000"/>
                </a:solidFill>
                <a:latin typeface="Trebuchet MS" pitchFamily="34" charset="0"/>
              </a:rPr>
              <a:t>Ambition métropolitaine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r-FR" sz="2400" i="1">
                <a:solidFill>
                  <a:srgbClr val="C00000"/>
                </a:solidFill>
                <a:latin typeface="Trebuchet MS" pitchFamily="34" charset="0"/>
              </a:rPr>
              <a:t>Avenir de l’agriculture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r-FR" sz="2400" i="1">
                <a:solidFill>
                  <a:srgbClr val="C00000"/>
                </a:solidFill>
                <a:latin typeface="Trebuchet MS" pitchFamily="34" charset="0"/>
              </a:rPr>
              <a:t>Question énergétique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r-FR" sz="2400" i="1">
                <a:solidFill>
                  <a:srgbClr val="C00000"/>
                </a:solidFill>
                <a:latin typeface="Trebuchet MS" pitchFamily="34" charset="0"/>
              </a:rPr>
              <a:t>Mobilisation de la population et forces vives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r-FR" sz="2400" i="1">
                <a:solidFill>
                  <a:srgbClr val="C00000"/>
                </a:solidFill>
                <a:latin typeface="Trebuchet MS" pitchFamily="34" charset="0"/>
              </a:rPr>
              <a:t>Réforme territoriale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r-FR" sz="2400" i="1">
                <a:solidFill>
                  <a:srgbClr val="C00000"/>
                </a:solidFill>
                <a:latin typeface="Trebuchet MS" pitchFamily="34" charset="0"/>
              </a:rPr>
              <a:t>Avenir des services publics</a:t>
            </a:r>
          </a:p>
          <a:p>
            <a:pPr marL="342900" indent="-342900"/>
            <a:endParaRPr lang="fr-FR" sz="2400" b="1" i="1">
              <a:latin typeface="Trebuchet MS" pitchFamily="34" charset="0"/>
            </a:endParaRPr>
          </a:p>
          <a:p>
            <a:pPr marL="342900" indent="-342900" algn="ctr"/>
            <a:endParaRPr lang="fr-FR" sz="2800" b="1" i="1">
              <a:latin typeface="Trebuchet MS" pitchFamily="34" charset="0"/>
            </a:endParaRPr>
          </a:p>
          <a:p>
            <a:pPr marL="342900" indent="-342900" algn="ctr"/>
            <a:endParaRPr lang="fr-FR" sz="2800" b="1" i="1">
              <a:latin typeface="Trebuchet MS" pitchFamily="34" charset="0"/>
            </a:endParaRPr>
          </a:p>
          <a:p>
            <a:pPr marL="342900" indent="-342900"/>
            <a:endParaRPr lang="fr-FR" sz="2800" b="1" i="1">
              <a:latin typeface="Trebuchet MS" pitchFamily="34" charset="0"/>
            </a:endParaRPr>
          </a:p>
          <a:p>
            <a:pPr marL="342900" indent="-342900"/>
            <a:endParaRPr lang="fr-FR" sz="2800" b="1">
              <a:latin typeface="Trebuchet MS" pitchFamily="34" charset="0"/>
            </a:endParaRPr>
          </a:p>
          <a:p>
            <a:pPr marL="342900" indent="-342900"/>
            <a:endParaRPr lang="fr-FR" b="1">
              <a:latin typeface="Trebuchet MS" pitchFamily="34" charset="0"/>
            </a:endParaRPr>
          </a:p>
          <a:p>
            <a:pPr marL="342900" indent="-342900" algn="ctr"/>
            <a:endParaRPr lang="fr-FR" b="1">
              <a:latin typeface="Trebuchet MS" pitchFamily="34" charset="0"/>
            </a:endParaRPr>
          </a:p>
          <a:p>
            <a:pPr marL="342900" indent="-342900" algn="ctr"/>
            <a:endParaRPr lang="fr-FR" b="1">
              <a:latin typeface="Trebuchet MS" pitchFamily="34" charset="0"/>
            </a:endParaRPr>
          </a:p>
        </p:txBody>
      </p:sp>
      <p:pic>
        <p:nvPicPr>
          <p:cNvPr id="26629" name="Image 5" descr="logo_petit_p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313" y="200025"/>
            <a:ext cx="1389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43938" y="6451600"/>
            <a:ext cx="500062" cy="406400"/>
          </a:xfrm>
          <a:prstGeom prst="actionButtonBackPrevious">
            <a:avLst/>
          </a:prstGeom>
          <a:solidFill>
            <a:srgbClr val="A13AA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pic>
        <p:nvPicPr>
          <p:cNvPr id="29699" name="Image 3" descr="relief_mc.jpg"/>
          <p:cNvPicPr>
            <a:picLocks noChangeAspect="1"/>
          </p:cNvPicPr>
          <p:nvPr/>
        </p:nvPicPr>
        <p:blipFill>
          <a:blip r:embed="rId4" cstate="print"/>
          <a:srcRect b="24983"/>
          <a:stretch>
            <a:fillRect/>
          </a:stretch>
        </p:blipFill>
        <p:spPr bwMode="auto">
          <a:xfrm>
            <a:off x="1335088" y="496888"/>
            <a:ext cx="6530975" cy="597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rme libre 8"/>
          <p:cNvSpPr/>
          <p:nvPr/>
        </p:nvSpPr>
        <p:spPr>
          <a:xfrm>
            <a:off x="2125663" y="1284288"/>
            <a:ext cx="2370137" cy="2274887"/>
          </a:xfrm>
          <a:custGeom>
            <a:avLst/>
            <a:gdLst>
              <a:gd name="connsiteX0" fmla="*/ 188912 w 2370137"/>
              <a:gd name="connsiteY0" fmla="*/ 1916112 h 2274887"/>
              <a:gd name="connsiteX1" fmla="*/ 322262 w 2370137"/>
              <a:gd name="connsiteY1" fmla="*/ 2135187 h 2274887"/>
              <a:gd name="connsiteX2" fmla="*/ 550862 w 2370137"/>
              <a:gd name="connsiteY2" fmla="*/ 2268537 h 2274887"/>
              <a:gd name="connsiteX3" fmla="*/ 979487 w 2370137"/>
              <a:gd name="connsiteY3" fmla="*/ 2097087 h 2274887"/>
              <a:gd name="connsiteX4" fmla="*/ 1512887 w 2370137"/>
              <a:gd name="connsiteY4" fmla="*/ 1620837 h 2274887"/>
              <a:gd name="connsiteX5" fmla="*/ 1912937 w 2370137"/>
              <a:gd name="connsiteY5" fmla="*/ 1335087 h 2274887"/>
              <a:gd name="connsiteX6" fmla="*/ 2227262 w 2370137"/>
              <a:gd name="connsiteY6" fmla="*/ 1230312 h 2274887"/>
              <a:gd name="connsiteX7" fmla="*/ 2351087 w 2370137"/>
              <a:gd name="connsiteY7" fmla="*/ 896937 h 2274887"/>
              <a:gd name="connsiteX8" fmla="*/ 2341562 w 2370137"/>
              <a:gd name="connsiteY8" fmla="*/ 382587 h 2274887"/>
              <a:gd name="connsiteX9" fmla="*/ 2208212 w 2370137"/>
              <a:gd name="connsiteY9" fmla="*/ 173037 h 2274887"/>
              <a:gd name="connsiteX10" fmla="*/ 1751012 w 2370137"/>
              <a:gd name="connsiteY10" fmla="*/ 58737 h 2274887"/>
              <a:gd name="connsiteX11" fmla="*/ 1131887 w 2370137"/>
              <a:gd name="connsiteY11" fmla="*/ 1587 h 2274887"/>
              <a:gd name="connsiteX12" fmla="*/ 750887 w 2370137"/>
              <a:gd name="connsiteY12" fmla="*/ 49212 h 2274887"/>
              <a:gd name="connsiteX13" fmla="*/ 398462 w 2370137"/>
              <a:gd name="connsiteY13" fmla="*/ 239712 h 2274887"/>
              <a:gd name="connsiteX14" fmla="*/ 36512 w 2370137"/>
              <a:gd name="connsiteY14" fmla="*/ 849312 h 2274887"/>
              <a:gd name="connsiteX15" fmla="*/ 188912 w 2370137"/>
              <a:gd name="connsiteY15" fmla="*/ 1916112 h 227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70137" h="2274887">
                <a:moveTo>
                  <a:pt x="188912" y="1916112"/>
                </a:moveTo>
                <a:cubicBezTo>
                  <a:pt x="236537" y="2130424"/>
                  <a:pt x="261937" y="2076450"/>
                  <a:pt x="322262" y="2135187"/>
                </a:cubicBezTo>
                <a:cubicBezTo>
                  <a:pt x="382587" y="2193924"/>
                  <a:pt x="441325" y="2274887"/>
                  <a:pt x="550862" y="2268537"/>
                </a:cubicBezTo>
                <a:cubicBezTo>
                  <a:pt x="660399" y="2262187"/>
                  <a:pt x="819150" y="2205037"/>
                  <a:pt x="979487" y="2097087"/>
                </a:cubicBezTo>
                <a:cubicBezTo>
                  <a:pt x="1139824" y="1989137"/>
                  <a:pt x="1357312" y="1747837"/>
                  <a:pt x="1512887" y="1620837"/>
                </a:cubicBezTo>
                <a:cubicBezTo>
                  <a:pt x="1668462" y="1493837"/>
                  <a:pt x="1793875" y="1400174"/>
                  <a:pt x="1912937" y="1335087"/>
                </a:cubicBezTo>
                <a:cubicBezTo>
                  <a:pt x="2031999" y="1270000"/>
                  <a:pt x="2154237" y="1303337"/>
                  <a:pt x="2227262" y="1230312"/>
                </a:cubicBezTo>
                <a:cubicBezTo>
                  <a:pt x="2300287" y="1157287"/>
                  <a:pt x="2332037" y="1038224"/>
                  <a:pt x="2351087" y="896937"/>
                </a:cubicBezTo>
                <a:cubicBezTo>
                  <a:pt x="2370137" y="755650"/>
                  <a:pt x="2365374" y="503237"/>
                  <a:pt x="2341562" y="382587"/>
                </a:cubicBezTo>
                <a:cubicBezTo>
                  <a:pt x="2317750" y="261937"/>
                  <a:pt x="2306637" y="227012"/>
                  <a:pt x="2208212" y="173037"/>
                </a:cubicBezTo>
                <a:cubicBezTo>
                  <a:pt x="2109787" y="119062"/>
                  <a:pt x="1930399" y="87312"/>
                  <a:pt x="1751012" y="58737"/>
                </a:cubicBezTo>
                <a:cubicBezTo>
                  <a:pt x="1571625" y="30162"/>
                  <a:pt x="1298574" y="3174"/>
                  <a:pt x="1131887" y="1587"/>
                </a:cubicBezTo>
                <a:cubicBezTo>
                  <a:pt x="965200" y="0"/>
                  <a:pt x="873124" y="9525"/>
                  <a:pt x="750887" y="49212"/>
                </a:cubicBezTo>
                <a:cubicBezTo>
                  <a:pt x="628650" y="88899"/>
                  <a:pt x="517525" y="106362"/>
                  <a:pt x="398462" y="239712"/>
                </a:cubicBezTo>
                <a:cubicBezTo>
                  <a:pt x="279399" y="373062"/>
                  <a:pt x="73024" y="568325"/>
                  <a:pt x="36512" y="849312"/>
                </a:cubicBezTo>
                <a:cubicBezTo>
                  <a:pt x="0" y="1130299"/>
                  <a:pt x="141287" y="1701800"/>
                  <a:pt x="188912" y="1916112"/>
                </a:cubicBezTo>
                <a:close/>
              </a:path>
            </a:pathLst>
          </a:custGeom>
          <a:solidFill>
            <a:srgbClr val="92D050">
              <a:alpha val="58000"/>
            </a:srgb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4572000" y="1916113"/>
            <a:ext cx="936625" cy="1081087"/>
          </a:xfrm>
          <a:prstGeom prst="ellipse">
            <a:avLst/>
          </a:prstGeom>
          <a:solidFill>
            <a:srgbClr val="C00000">
              <a:alpha val="96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6156325" y="2852738"/>
            <a:ext cx="792163" cy="720725"/>
          </a:xfrm>
          <a:prstGeom prst="ellipse">
            <a:avLst/>
          </a:prstGeom>
          <a:solidFill>
            <a:srgbClr val="C00000">
              <a:alpha val="96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7019925" y="1628775"/>
            <a:ext cx="1655763" cy="1223963"/>
          </a:xfrm>
          <a:prstGeom prst="ellipse">
            <a:avLst/>
          </a:prstGeom>
          <a:solidFill>
            <a:srgbClr val="C00000">
              <a:alpha val="96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4" name="Connecteur droit 13"/>
          <p:cNvCxnSpPr>
            <a:stCxn id="10" idx="6"/>
            <a:endCxn id="11" idx="1"/>
          </p:cNvCxnSpPr>
          <p:nvPr/>
        </p:nvCxnSpPr>
        <p:spPr>
          <a:xfrm>
            <a:off x="5508625" y="2457450"/>
            <a:ext cx="763588" cy="501650"/>
          </a:xfrm>
          <a:prstGeom prst="line">
            <a:avLst/>
          </a:prstGeom>
          <a:ln w="889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11" idx="6"/>
          </p:cNvCxnSpPr>
          <p:nvPr/>
        </p:nvCxnSpPr>
        <p:spPr>
          <a:xfrm flipV="1">
            <a:off x="6948488" y="2781300"/>
            <a:ext cx="576262" cy="431800"/>
          </a:xfrm>
          <a:prstGeom prst="line">
            <a:avLst/>
          </a:prstGeom>
          <a:ln w="889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6" name="ZoneTexte 19"/>
          <p:cNvSpPr txBox="1">
            <a:spLocks noChangeArrowheads="1"/>
          </p:cNvSpPr>
          <p:nvPr/>
        </p:nvSpPr>
        <p:spPr bwMode="auto">
          <a:xfrm>
            <a:off x="4610100" y="2136775"/>
            <a:ext cx="911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/>
              <a:t>Clermont-</a:t>
            </a:r>
          </a:p>
          <a:p>
            <a:r>
              <a:rPr lang="fr-FR" sz="1200" b="1"/>
              <a:t>Ferrand</a:t>
            </a:r>
          </a:p>
        </p:txBody>
      </p:sp>
      <p:sp>
        <p:nvSpPr>
          <p:cNvPr id="29707" name="ZoneTexte 20"/>
          <p:cNvSpPr txBox="1">
            <a:spLocks noChangeArrowheads="1"/>
          </p:cNvSpPr>
          <p:nvPr/>
        </p:nvSpPr>
        <p:spPr bwMode="auto">
          <a:xfrm>
            <a:off x="6113463" y="3030538"/>
            <a:ext cx="9461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/>
              <a:t>St-Etienne</a:t>
            </a:r>
          </a:p>
        </p:txBody>
      </p:sp>
      <p:sp>
        <p:nvSpPr>
          <p:cNvPr id="29708" name="ZoneTexte 21"/>
          <p:cNvSpPr txBox="1">
            <a:spLocks noChangeArrowheads="1"/>
          </p:cNvSpPr>
          <p:nvPr/>
        </p:nvSpPr>
        <p:spPr bwMode="auto">
          <a:xfrm>
            <a:off x="7508875" y="1916113"/>
            <a:ext cx="6651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/>
              <a:t>Lyon</a:t>
            </a:r>
          </a:p>
        </p:txBody>
      </p:sp>
      <p:sp>
        <p:nvSpPr>
          <p:cNvPr id="29709" name="ZoneTexte 26"/>
          <p:cNvSpPr txBox="1">
            <a:spLocks noChangeArrowheads="1"/>
          </p:cNvSpPr>
          <p:nvPr/>
        </p:nvSpPr>
        <p:spPr bwMode="auto">
          <a:xfrm>
            <a:off x="4605338" y="2576513"/>
            <a:ext cx="8302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 i="1"/>
              <a:t>430 000</a:t>
            </a:r>
          </a:p>
        </p:txBody>
      </p:sp>
      <p:sp>
        <p:nvSpPr>
          <p:cNvPr id="29710" name="ZoneTexte 27"/>
          <p:cNvSpPr txBox="1">
            <a:spLocks noChangeArrowheads="1"/>
          </p:cNvSpPr>
          <p:nvPr/>
        </p:nvSpPr>
        <p:spPr bwMode="auto">
          <a:xfrm>
            <a:off x="6199188" y="3265488"/>
            <a:ext cx="7366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 i="1"/>
              <a:t>315 000</a:t>
            </a:r>
          </a:p>
        </p:txBody>
      </p:sp>
      <p:sp>
        <p:nvSpPr>
          <p:cNvPr id="29711" name="ZoneTexte 28"/>
          <p:cNvSpPr txBox="1">
            <a:spLocks noChangeArrowheads="1"/>
          </p:cNvSpPr>
          <p:nvPr/>
        </p:nvSpPr>
        <p:spPr bwMode="auto">
          <a:xfrm>
            <a:off x="7361238" y="2224088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 i="1"/>
              <a:t>1 800 000</a:t>
            </a:r>
            <a:endParaRPr lang="fr-FR" sz="14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125538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0723" name="Sous-titre 2"/>
          <p:cNvSpPr txBox="1">
            <a:spLocks/>
          </p:cNvSpPr>
          <p:nvPr/>
        </p:nvSpPr>
        <p:spPr bwMode="auto">
          <a:xfrm>
            <a:off x="-285750" y="274638"/>
            <a:ext cx="94297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fr-FR" sz="4000" b="1" i="1">
                <a:solidFill>
                  <a:schemeClr val="bg1"/>
                </a:solidFill>
                <a:latin typeface="Trebuchet MS" pitchFamily="34" charset="0"/>
              </a:rPr>
              <a:t>Les scénarios proposés</a:t>
            </a:r>
            <a:endParaRPr lang="fr-FR" sz="2800" b="1" i="1">
              <a:latin typeface="Trebuchet MS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4557713" y="2133600"/>
            <a:ext cx="45847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3000"/>
              </a:lnSpc>
            </a:pPr>
            <a:r>
              <a:rPr lang="fr-FR" sz="2800" b="1">
                <a:solidFill>
                  <a:srgbClr val="E46C0A"/>
                </a:solidFill>
                <a:latin typeface="Trebuchet MS" pitchFamily="34" charset="0"/>
              </a:rPr>
              <a:t> </a:t>
            </a:r>
            <a:r>
              <a:rPr lang="fr-FR" sz="2800" b="1" i="1">
                <a:latin typeface="Trebuchet MS" pitchFamily="34" charset="0"/>
              </a:rPr>
              <a:t>« Cap accueil-services ! »</a:t>
            </a:r>
          </a:p>
          <a:p>
            <a:pPr algn="ctr">
              <a:lnSpc>
                <a:spcPts val="3000"/>
              </a:lnSpc>
            </a:pPr>
            <a:endParaRPr lang="fr-FR" sz="2800" b="1" i="1">
              <a:latin typeface="Trebuchet MS" pitchFamily="34" charset="0"/>
            </a:endParaRPr>
          </a:p>
          <a:p>
            <a:pPr algn="ctr">
              <a:lnSpc>
                <a:spcPts val="3000"/>
              </a:lnSpc>
            </a:pPr>
            <a:r>
              <a:rPr lang="fr-FR" sz="2400" b="1" i="1">
                <a:solidFill>
                  <a:srgbClr val="002060"/>
                </a:solidFill>
                <a:latin typeface="Trebuchet MS" pitchFamily="34" charset="0"/>
              </a:rPr>
              <a:t>Assurer l’avenir en jouant </a:t>
            </a:r>
          </a:p>
          <a:p>
            <a:pPr algn="ctr">
              <a:lnSpc>
                <a:spcPts val="3000"/>
              </a:lnSpc>
            </a:pPr>
            <a:r>
              <a:rPr lang="fr-FR" sz="2400" b="1" i="1">
                <a:solidFill>
                  <a:srgbClr val="002060"/>
                </a:solidFill>
                <a:latin typeface="Trebuchet MS" pitchFamily="34" charset="0"/>
              </a:rPr>
              <a:t>la carte périurbaine…</a:t>
            </a:r>
          </a:p>
          <a:p>
            <a:pPr algn="ctr">
              <a:lnSpc>
                <a:spcPts val="3000"/>
              </a:lnSpc>
            </a:pPr>
            <a:endParaRPr lang="fr-FR" sz="2800" b="1" i="1">
              <a:latin typeface="Trebuchet MS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848225" y="5129213"/>
            <a:ext cx="42481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3000"/>
              </a:lnSpc>
            </a:pPr>
            <a:r>
              <a:rPr lang="fr-FR" sz="2800" b="1" i="1">
                <a:latin typeface="Trebuchet MS" pitchFamily="34" charset="0"/>
              </a:rPr>
              <a:t>« Le bonheur est dans </a:t>
            </a:r>
          </a:p>
          <a:p>
            <a:pPr algn="ctr">
              <a:lnSpc>
                <a:spcPts val="3000"/>
              </a:lnSpc>
            </a:pPr>
            <a:r>
              <a:rPr lang="fr-FR" sz="2800" b="1" i="1">
                <a:latin typeface="Trebuchet MS" pitchFamily="34" charset="0"/>
              </a:rPr>
              <a:t>la Sioule …»</a:t>
            </a:r>
          </a:p>
          <a:p>
            <a:pPr algn="ctr">
              <a:lnSpc>
                <a:spcPts val="3000"/>
              </a:lnSpc>
            </a:pPr>
            <a:endParaRPr lang="fr-FR" sz="2800" b="1" i="1">
              <a:latin typeface="Trebuchet MS" pitchFamily="34" charset="0"/>
            </a:endParaRPr>
          </a:p>
          <a:p>
            <a:pPr algn="ctr">
              <a:lnSpc>
                <a:spcPts val="3000"/>
              </a:lnSpc>
            </a:pPr>
            <a:r>
              <a:rPr lang="fr-FR" sz="2400" b="1" i="1">
                <a:solidFill>
                  <a:srgbClr val="002060"/>
                </a:solidFill>
                <a:latin typeface="Trebuchet MS" pitchFamily="34" charset="0"/>
              </a:rPr>
              <a:t>Prenons le plaisir de vivre…</a:t>
            </a:r>
          </a:p>
          <a:p>
            <a:pPr algn="ctr">
              <a:lnSpc>
                <a:spcPts val="3000"/>
              </a:lnSpc>
            </a:pPr>
            <a:endParaRPr lang="fr-FR" sz="2800" b="1" i="1">
              <a:latin typeface="Trebuchet MS" pitchFamily="34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5230813"/>
            <a:ext cx="45720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3000"/>
              </a:lnSpc>
            </a:pPr>
            <a:r>
              <a:rPr lang="fr-FR" sz="2800" b="1" i="1">
                <a:latin typeface="Trebuchet MS" pitchFamily="34" charset="0"/>
              </a:rPr>
              <a:t>« Ruralement vôtre »</a:t>
            </a:r>
          </a:p>
          <a:p>
            <a:pPr algn="ctr">
              <a:lnSpc>
                <a:spcPts val="3000"/>
              </a:lnSpc>
            </a:pPr>
            <a:endParaRPr lang="fr-FR" sz="2800" b="1" i="1">
              <a:solidFill>
                <a:srgbClr val="002060"/>
              </a:solidFill>
              <a:latin typeface="Trebuchet MS" pitchFamily="34" charset="0"/>
            </a:endParaRPr>
          </a:p>
          <a:p>
            <a:pPr algn="ctr">
              <a:lnSpc>
                <a:spcPts val="3000"/>
              </a:lnSpc>
            </a:pPr>
            <a:r>
              <a:rPr lang="fr-FR" sz="2400" b="1" i="1">
                <a:solidFill>
                  <a:srgbClr val="002060"/>
                </a:solidFill>
                <a:latin typeface="Trebuchet MS" pitchFamily="34" charset="0"/>
              </a:rPr>
              <a:t>Un carrefour </a:t>
            </a:r>
          </a:p>
          <a:p>
            <a:pPr algn="ctr">
              <a:lnSpc>
                <a:spcPts val="3000"/>
              </a:lnSpc>
            </a:pPr>
            <a:r>
              <a:rPr lang="fr-FR" sz="2400" b="1" i="1">
                <a:solidFill>
                  <a:srgbClr val="002060"/>
                </a:solidFill>
                <a:latin typeface="Trebuchet MS" pitchFamily="34" charset="0"/>
              </a:rPr>
              <a:t>agro-alimentaire…</a:t>
            </a:r>
          </a:p>
          <a:p>
            <a:pPr algn="ctr">
              <a:lnSpc>
                <a:spcPts val="3000"/>
              </a:lnSpc>
            </a:pPr>
            <a:endParaRPr lang="fr-FR" sz="2800" b="1" i="1">
              <a:latin typeface="Trebuchet MS" pitchFamily="34" charset="0"/>
            </a:endParaRPr>
          </a:p>
          <a:p>
            <a:pPr algn="ctr">
              <a:lnSpc>
                <a:spcPts val="3000"/>
              </a:lnSpc>
            </a:pPr>
            <a:endParaRPr lang="fr-FR" sz="2800" b="1" i="1">
              <a:latin typeface="Trebuchet MS" pitchFamily="34" charset="0"/>
            </a:endParaRPr>
          </a:p>
        </p:txBody>
      </p:sp>
      <p:sp>
        <p:nvSpPr>
          <p:cNvPr id="30727" name="Rectangle 8"/>
          <p:cNvSpPr>
            <a:spLocks noChangeArrowheads="1"/>
          </p:cNvSpPr>
          <p:nvPr/>
        </p:nvSpPr>
        <p:spPr bwMode="auto">
          <a:xfrm>
            <a:off x="0" y="2136775"/>
            <a:ext cx="45720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3000"/>
              </a:lnSpc>
            </a:pPr>
            <a:r>
              <a:rPr lang="fr-FR" sz="2800" b="1" i="1">
                <a:latin typeface="Trebuchet MS" pitchFamily="34" charset="0"/>
              </a:rPr>
              <a:t>« Au fil de la Sioule… »</a:t>
            </a:r>
          </a:p>
          <a:p>
            <a:pPr algn="ctr">
              <a:lnSpc>
                <a:spcPts val="3000"/>
              </a:lnSpc>
            </a:pPr>
            <a:endParaRPr lang="fr-FR" sz="2800" b="1" i="1">
              <a:latin typeface="Trebuchet MS" pitchFamily="34" charset="0"/>
            </a:endParaRPr>
          </a:p>
          <a:p>
            <a:pPr algn="ctr">
              <a:lnSpc>
                <a:spcPts val="3000"/>
              </a:lnSpc>
            </a:pPr>
            <a:r>
              <a:rPr lang="fr-FR" sz="2400" b="1" i="1">
                <a:solidFill>
                  <a:srgbClr val="002060"/>
                </a:solidFill>
                <a:latin typeface="Trebuchet MS" pitchFamily="34" charset="0"/>
              </a:rPr>
              <a:t>Pas d’urgences, laissons faire, attendons voir !...</a:t>
            </a:r>
          </a:p>
          <a:p>
            <a:pPr algn="ctr">
              <a:lnSpc>
                <a:spcPts val="3000"/>
              </a:lnSpc>
            </a:pPr>
            <a:endParaRPr lang="fr-FR" sz="2800" b="1" i="1">
              <a:latin typeface="Trebuchet MS" pitchFamily="34" charset="0"/>
            </a:endParaRPr>
          </a:p>
        </p:txBody>
      </p:sp>
      <p:cxnSp>
        <p:nvCxnSpPr>
          <p:cNvPr id="11" name="Connecteur droit 10"/>
          <p:cNvCxnSpPr>
            <a:stCxn id="8" idx="2"/>
          </p:cNvCxnSpPr>
          <p:nvPr/>
        </p:nvCxnSpPr>
        <p:spPr>
          <a:xfrm rot="5400000">
            <a:off x="1705769" y="3991769"/>
            <a:ext cx="5732462" cy="0"/>
          </a:xfrm>
          <a:prstGeom prst="line">
            <a:avLst/>
          </a:prstGeom>
          <a:ln w="444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0" y="3878263"/>
            <a:ext cx="9144000" cy="0"/>
          </a:xfrm>
          <a:prstGeom prst="line">
            <a:avLst/>
          </a:prstGeom>
          <a:ln w="444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82550" y="1293813"/>
            <a:ext cx="1081088" cy="72072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6000" b="1">
                <a:solidFill>
                  <a:srgbClr val="FFFFFF"/>
                </a:solidFill>
                <a:cs typeface="Arial" charset="0"/>
              </a:rPr>
              <a:t>A</a:t>
            </a:r>
          </a:p>
        </p:txBody>
      </p:sp>
      <p:sp>
        <p:nvSpPr>
          <p:cNvPr id="29" name="Ellipse 28"/>
          <p:cNvSpPr/>
          <p:nvPr/>
        </p:nvSpPr>
        <p:spPr>
          <a:xfrm>
            <a:off x="4716463" y="1293813"/>
            <a:ext cx="1079500" cy="72072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6000" b="1">
                <a:solidFill>
                  <a:srgbClr val="FFFFFF"/>
                </a:solidFill>
                <a:cs typeface="Arial" charset="0"/>
              </a:rPr>
              <a:t>B</a:t>
            </a:r>
          </a:p>
        </p:txBody>
      </p:sp>
      <p:sp>
        <p:nvSpPr>
          <p:cNvPr id="30" name="Ellipse 29"/>
          <p:cNvSpPr/>
          <p:nvPr/>
        </p:nvSpPr>
        <p:spPr>
          <a:xfrm>
            <a:off x="4716463" y="4149725"/>
            <a:ext cx="1079500" cy="71913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6000" b="1">
                <a:solidFill>
                  <a:srgbClr val="FFFFFF"/>
                </a:solidFill>
                <a:cs typeface="Arial" charset="0"/>
              </a:rPr>
              <a:t>D</a:t>
            </a:r>
          </a:p>
        </p:txBody>
      </p:sp>
      <p:sp>
        <p:nvSpPr>
          <p:cNvPr id="31" name="Ellipse 30"/>
          <p:cNvSpPr/>
          <p:nvPr/>
        </p:nvSpPr>
        <p:spPr>
          <a:xfrm>
            <a:off x="63500" y="4162425"/>
            <a:ext cx="1079500" cy="72072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6000" b="1">
                <a:solidFill>
                  <a:srgbClr val="FFFFFF"/>
                </a:solidFill>
                <a:cs typeface="Arial" charset="0"/>
              </a:rPr>
              <a:t>C</a:t>
            </a:r>
          </a:p>
        </p:txBody>
      </p:sp>
      <p:sp>
        <p:nvSpPr>
          <p:cNvPr id="30734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43938" y="1125538"/>
            <a:ext cx="500062" cy="406400"/>
          </a:xfrm>
          <a:prstGeom prst="actionButtonBackPrevious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075" name="Sous-titre 2"/>
          <p:cNvSpPr txBox="1">
            <a:spLocks/>
          </p:cNvSpPr>
          <p:nvPr/>
        </p:nvSpPr>
        <p:spPr bwMode="auto">
          <a:xfrm>
            <a:off x="0" y="265113"/>
            <a:ext cx="91440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fr-FR" sz="4000" b="1">
                <a:solidFill>
                  <a:schemeClr val="bg1"/>
                </a:solidFill>
                <a:latin typeface="Trebuchet MS" pitchFamily="34" charset="0"/>
              </a:rPr>
              <a:t>Ordre du jour</a:t>
            </a:r>
          </a:p>
          <a:p>
            <a:pPr marL="342900" indent="-342900" algn="r">
              <a:spcBef>
                <a:spcPct val="20000"/>
              </a:spcBef>
            </a:pPr>
            <a:endParaRPr lang="fr-FR" sz="2600" b="1" i="1">
              <a:latin typeface="Trebuchet MS" pitchFamily="34" charset="0"/>
            </a:endParaRPr>
          </a:p>
        </p:txBody>
      </p:sp>
      <p:sp>
        <p:nvSpPr>
          <p:cNvPr id="5124" name="ZoneTexte 15"/>
          <p:cNvSpPr txBox="1">
            <a:spLocks noChangeArrowheads="1"/>
          </p:cNvSpPr>
          <p:nvPr/>
        </p:nvSpPr>
        <p:spPr bwMode="auto">
          <a:xfrm>
            <a:off x="466725" y="1778000"/>
            <a:ext cx="8929688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7250" indent="-857250"/>
            <a:r>
              <a:rPr lang="fr-FR" sz="3600" b="1">
                <a:latin typeface="Trebuchet MS" pitchFamily="34" charset="0"/>
              </a:rPr>
              <a:t>1. </a:t>
            </a:r>
            <a:r>
              <a:rPr lang="fr-FR" sz="3200" b="1">
                <a:latin typeface="Trebuchet MS" pitchFamily="34" charset="0"/>
              </a:rPr>
              <a:t>Rappel des principaux temps forts </a:t>
            </a:r>
          </a:p>
          <a:p>
            <a:pPr marL="857250" indent="-857250"/>
            <a:r>
              <a:rPr lang="fr-FR" sz="3200" b="1">
                <a:latin typeface="Trebuchet MS" pitchFamily="34" charset="0"/>
              </a:rPr>
              <a:t>de la mission</a:t>
            </a:r>
          </a:p>
          <a:p>
            <a:pPr marL="857250" indent="-857250"/>
            <a:endParaRPr lang="fr-FR" sz="3600" b="1">
              <a:latin typeface="Trebuchet MS" pitchFamily="34" charset="0"/>
            </a:endParaRPr>
          </a:p>
          <a:p>
            <a:pPr marL="857250" indent="-857250"/>
            <a:r>
              <a:rPr lang="fr-FR" sz="3600" b="1">
                <a:latin typeface="Trebuchet MS" pitchFamily="34" charset="0"/>
              </a:rPr>
              <a:t>2. </a:t>
            </a:r>
            <a:r>
              <a:rPr lang="fr-FR" sz="3200" b="1">
                <a:latin typeface="Trebuchet MS" pitchFamily="34" charset="0"/>
              </a:rPr>
              <a:t>Présentation du projet de territoire</a:t>
            </a:r>
            <a:endParaRPr lang="fr-FR" sz="3600" b="1">
              <a:latin typeface="Trebuchet MS" pitchFamily="34" charset="0"/>
            </a:endParaRPr>
          </a:p>
          <a:p>
            <a:pPr marL="857250" indent="-857250">
              <a:buFontTx/>
              <a:buAutoNum type="romanUcPeriod"/>
            </a:pPr>
            <a:endParaRPr lang="fr-FR" sz="3600" b="1">
              <a:latin typeface="Trebuchet MS" pitchFamily="34" charset="0"/>
            </a:endParaRPr>
          </a:p>
          <a:p>
            <a:pPr marL="857250" indent="-857250"/>
            <a:r>
              <a:rPr lang="fr-FR" sz="3600" b="1">
                <a:latin typeface="Trebuchet MS" pitchFamily="34" charset="0"/>
              </a:rPr>
              <a:t>3. </a:t>
            </a:r>
            <a:r>
              <a:rPr lang="fr-FR" sz="3200" b="1">
                <a:latin typeface="Trebuchet MS" pitchFamily="34" charset="0"/>
              </a:rPr>
              <a:t>Mise en débat</a:t>
            </a:r>
            <a:endParaRPr lang="fr-FR" sz="3600" b="1">
              <a:latin typeface="Trebuchet MS" pitchFamily="34" charset="0"/>
            </a:endParaRPr>
          </a:p>
          <a:p>
            <a:pPr marL="857250" indent="-857250"/>
            <a:endParaRPr lang="fr-FR" sz="3600" b="1">
              <a:latin typeface="Trebuchet MS" pitchFamily="34" charset="0"/>
            </a:endParaRPr>
          </a:p>
          <a:p>
            <a:pPr marL="857250" indent="-857250"/>
            <a:r>
              <a:rPr lang="fr-FR" sz="3600" b="1">
                <a:latin typeface="Trebuchet MS" pitchFamily="34" charset="0"/>
              </a:rPr>
              <a:t>4. </a:t>
            </a:r>
            <a:r>
              <a:rPr lang="fr-FR" sz="3200" b="1">
                <a:latin typeface="Trebuchet MS" pitchFamily="34" charset="0"/>
              </a:rPr>
              <a:t>Vote du projet de territoire</a:t>
            </a:r>
            <a:endParaRPr lang="fr-FR" sz="3600" b="1">
              <a:latin typeface="Trebuchet MS" pitchFamily="34" charset="0"/>
            </a:endParaRPr>
          </a:p>
          <a:p>
            <a:pPr marL="857250" indent="-857250"/>
            <a:endParaRPr lang="fr-FR" sz="3200" b="1">
              <a:latin typeface="Trebuchet MS" pitchFamily="34" charset="0"/>
            </a:endParaRPr>
          </a:p>
          <a:p>
            <a:pPr marL="857250" indent="-857250"/>
            <a:endParaRPr lang="fr-FR" sz="2400" b="1" i="1">
              <a:latin typeface="Calibri" pitchFamily="34" charset="0"/>
            </a:endParaRPr>
          </a:p>
          <a:p>
            <a:pPr marL="857250" indent="-857250"/>
            <a:endParaRPr lang="fr-FR" sz="2400" b="1">
              <a:latin typeface="Calibri" pitchFamily="34" charset="0"/>
            </a:endParaRPr>
          </a:p>
        </p:txBody>
      </p:sp>
      <p:pic>
        <p:nvPicPr>
          <p:cNvPr id="3077" name="Image 14" descr="logo_petit_p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313" y="200025"/>
            <a:ext cx="1389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2"/>
          <p:cNvSpPr txBox="1">
            <a:spLocks/>
          </p:cNvSpPr>
          <p:nvPr/>
        </p:nvSpPr>
        <p:spPr bwMode="auto">
          <a:xfrm>
            <a:off x="0" y="2974975"/>
            <a:ext cx="9144000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indent="-742950" algn="ctr">
              <a:spcBef>
                <a:spcPct val="20000"/>
              </a:spcBef>
            </a:pPr>
            <a:r>
              <a:rPr lang="fr-FR" sz="4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1. Les principaux temps forts</a:t>
            </a:r>
            <a:endParaRPr lang="fr-FR" sz="2000" b="1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pic>
        <p:nvPicPr>
          <p:cNvPr id="4100" name="Image 11" descr="logo_petit_p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313" y="200025"/>
            <a:ext cx="1389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52513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123" name="Sous-titre 2"/>
          <p:cNvSpPr txBox="1">
            <a:spLocks/>
          </p:cNvSpPr>
          <p:nvPr/>
        </p:nvSpPr>
        <p:spPr bwMode="auto">
          <a:xfrm>
            <a:off x="136525" y="338138"/>
            <a:ext cx="897255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fr-FR" sz="3200" b="1" i="1">
                <a:solidFill>
                  <a:schemeClr val="bg1"/>
                </a:solidFill>
                <a:latin typeface="Trebuchet MS" pitchFamily="34" charset="0"/>
              </a:rPr>
              <a:t>Principaux temps forts de la mission…</a:t>
            </a:r>
          </a:p>
          <a:p>
            <a:pPr marL="342900" indent="-342900" algn="r">
              <a:spcBef>
                <a:spcPct val="20000"/>
              </a:spcBef>
            </a:pPr>
            <a:endParaRPr lang="fr-FR" sz="2600" b="1" i="1">
              <a:latin typeface="Trebuchet MS" pitchFamily="34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23850" y="1700213"/>
            <a:ext cx="8351838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21 février 2011 </a:t>
            </a:r>
          </a:p>
          <a:p>
            <a:pPr marL="342900" indent="-342900"/>
            <a:endParaRPr lang="fr-FR" sz="2800" b="1">
              <a:solidFill>
                <a:srgbClr val="A13AAC"/>
              </a:solidFill>
              <a:latin typeface="Trebuchet MS" pitchFamily="34" charset="0"/>
            </a:endParaRPr>
          </a:p>
          <a:p>
            <a:pPr marL="342900" indent="-342900"/>
            <a:r>
              <a:rPr lang="fr-FR" sz="2400" b="1" i="1">
                <a:latin typeface="Trebuchet MS" pitchFamily="34" charset="0"/>
              </a:rPr>
              <a:t>- 1</a:t>
            </a:r>
            <a:r>
              <a:rPr lang="fr-FR" sz="2400" b="1" i="1" baseline="30000">
                <a:latin typeface="Trebuchet MS" pitchFamily="34" charset="0"/>
              </a:rPr>
              <a:t>ier</a:t>
            </a:r>
            <a:r>
              <a:rPr lang="fr-FR" sz="2400" b="1" i="1">
                <a:latin typeface="Trebuchet MS" pitchFamily="34" charset="0"/>
              </a:rPr>
              <a:t> Comité de Pilotage, cadrage de la mission</a:t>
            </a:r>
            <a:endParaRPr lang="fr-FR" sz="2800" b="1">
              <a:latin typeface="Trebuchet MS" pitchFamily="34" charset="0"/>
            </a:endParaRPr>
          </a:p>
          <a:p>
            <a:pPr marL="342900" indent="-342900"/>
            <a:endParaRPr lang="fr-FR" sz="2800" b="1">
              <a:latin typeface="Trebuchet MS" pitchFamily="34" charset="0"/>
            </a:endParaRPr>
          </a:p>
          <a:p>
            <a:pPr marL="342900" indent="-342900"/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Fin février/ mars </a:t>
            </a:r>
          </a:p>
          <a:p>
            <a:pPr marL="342900" indent="-342900"/>
            <a:endParaRPr lang="fr-FR" sz="2800" b="1">
              <a:solidFill>
                <a:srgbClr val="A13AAC"/>
              </a:solidFill>
              <a:latin typeface="Trebuchet MS" pitchFamily="34" charset="0"/>
            </a:endParaRPr>
          </a:p>
          <a:p>
            <a:pPr marL="342900" indent="-342900">
              <a:buFontTx/>
              <a:buChar char="-"/>
            </a:pPr>
            <a:r>
              <a:rPr lang="fr-FR" sz="2400" b="1" i="1">
                <a:latin typeface="Trebuchet MS" pitchFamily="34" charset="0"/>
              </a:rPr>
              <a:t>Entretiens avec les Maires</a:t>
            </a:r>
          </a:p>
          <a:p>
            <a:pPr marL="342900" indent="-342900">
              <a:buFontTx/>
              <a:buChar char="-"/>
            </a:pPr>
            <a:r>
              <a:rPr lang="fr-FR" sz="2400" b="1" i="1">
                <a:latin typeface="Trebuchet MS" pitchFamily="34" charset="0"/>
              </a:rPr>
              <a:t>Rencontre des Conseils Municipaux</a:t>
            </a:r>
          </a:p>
          <a:p>
            <a:pPr marL="342900" indent="-342900">
              <a:buFontTx/>
              <a:buChar char="-"/>
            </a:pPr>
            <a:r>
              <a:rPr lang="fr-FR" sz="2400" b="1" i="1">
                <a:latin typeface="Trebuchet MS" pitchFamily="34" charset="0"/>
              </a:rPr>
              <a:t>Recueil des données/entretiens avec les partenaires de la Communauté de Communes</a:t>
            </a:r>
          </a:p>
          <a:p>
            <a:pPr marL="342900" indent="-342900"/>
            <a:endParaRPr lang="fr-FR" b="1">
              <a:latin typeface="Trebuchet MS" pitchFamily="34" charset="0"/>
            </a:endParaRPr>
          </a:p>
          <a:p>
            <a:pPr marL="342900" indent="-342900" algn="ctr"/>
            <a:endParaRPr lang="fr-FR" b="1">
              <a:latin typeface="Trebuchet MS" pitchFamily="34" charset="0"/>
            </a:endParaRPr>
          </a:p>
          <a:p>
            <a:pPr marL="342900" indent="-342900" algn="ctr"/>
            <a:endParaRPr lang="fr-FR" b="1">
              <a:latin typeface="Trebuchet MS" pitchFamily="34" charset="0"/>
            </a:endParaRPr>
          </a:p>
        </p:txBody>
      </p:sp>
      <p:pic>
        <p:nvPicPr>
          <p:cNvPr id="5125" name="Image 5" descr="logo_petit_p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313" y="200025"/>
            <a:ext cx="1389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1052513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6147" name="Sous-titre 2"/>
          <p:cNvSpPr txBox="1">
            <a:spLocks/>
          </p:cNvSpPr>
          <p:nvPr/>
        </p:nvSpPr>
        <p:spPr bwMode="auto">
          <a:xfrm>
            <a:off x="136525" y="338138"/>
            <a:ext cx="897255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fr-FR" sz="3200" b="1" i="1">
                <a:solidFill>
                  <a:schemeClr val="bg1"/>
                </a:solidFill>
                <a:latin typeface="Trebuchet MS" pitchFamily="34" charset="0"/>
              </a:rPr>
              <a:t>Echanger un regard sur le territoire</a:t>
            </a:r>
          </a:p>
          <a:p>
            <a:pPr marL="342900" indent="-342900" algn="r">
              <a:spcBef>
                <a:spcPct val="20000"/>
              </a:spcBef>
            </a:pPr>
            <a:endParaRPr lang="fr-FR" sz="2600" b="1" i="1">
              <a:latin typeface="Trebuchet MS" pitchFamily="34" charset="0"/>
            </a:endParaRPr>
          </a:p>
        </p:txBody>
      </p:sp>
      <p:sp>
        <p:nvSpPr>
          <p:cNvPr id="6148" name="ZoneTexte 5"/>
          <p:cNvSpPr txBox="1">
            <a:spLocks noChangeArrowheads="1"/>
          </p:cNvSpPr>
          <p:nvPr/>
        </p:nvSpPr>
        <p:spPr bwMode="auto">
          <a:xfrm>
            <a:off x="0" y="2160588"/>
            <a:ext cx="658812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fr-FR" sz="2200">
              <a:latin typeface="Trebuchet MS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Forte mobilisation (2/3 des élus)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Vision partagée du territoire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Intérêt marqué pour l’intercommunalité</a:t>
            </a:r>
            <a:endParaRPr lang="fr-FR" sz="2000">
              <a:latin typeface="Trebuchet MS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fr-FR" sz="2400">
              <a:latin typeface="Trebuchet MS" pitchFamily="34" charset="0"/>
            </a:endParaRPr>
          </a:p>
        </p:txBody>
      </p:sp>
      <p:sp>
        <p:nvSpPr>
          <p:cNvPr id="6149" name="ZoneTexte 8"/>
          <p:cNvSpPr txBox="1">
            <a:spLocks noChangeArrowheads="1"/>
          </p:cNvSpPr>
          <p:nvPr/>
        </p:nvSpPr>
        <p:spPr bwMode="auto">
          <a:xfrm>
            <a:off x="38100" y="1600200"/>
            <a:ext cx="62357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1</a:t>
            </a:r>
            <a:r>
              <a:rPr lang="fr-FR" sz="2800" b="1" baseline="30000">
                <a:solidFill>
                  <a:srgbClr val="C00000"/>
                </a:solidFill>
                <a:latin typeface="Trebuchet MS" pitchFamily="34" charset="0"/>
              </a:rPr>
              <a:t>ère</a:t>
            </a:r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 Rencontre des Elus municipaux </a:t>
            </a:r>
          </a:p>
          <a:p>
            <a:r>
              <a:rPr lang="fr-FR" sz="2400" b="1">
                <a:latin typeface="Trebuchet MS" pitchFamily="34" charset="0"/>
              </a:rPr>
              <a:t>Bromont-Lamothe, 22 mars 2011</a:t>
            </a:r>
          </a:p>
        </p:txBody>
      </p:sp>
      <p:sp>
        <p:nvSpPr>
          <p:cNvPr id="6150" name="ZoneTexte 9"/>
          <p:cNvSpPr txBox="1">
            <a:spLocks noChangeArrowheads="1"/>
          </p:cNvSpPr>
          <p:nvPr/>
        </p:nvSpPr>
        <p:spPr bwMode="auto">
          <a:xfrm>
            <a:off x="57150" y="4146550"/>
            <a:ext cx="7732713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1</a:t>
            </a:r>
            <a:r>
              <a:rPr lang="fr-FR" sz="2800" b="1" baseline="30000">
                <a:solidFill>
                  <a:srgbClr val="C00000"/>
                </a:solidFill>
                <a:latin typeface="Trebuchet MS" pitchFamily="34" charset="0"/>
              </a:rPr>
              <a:t>ère</a:t>
            </a:r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 Conférence des Partenaires Territoriaux </a:t>
            </a:r>
          </a:p>
          <a:p>
            <a:r>
              <a:rPr lang="fr-FR" sz="2400" b="1">
                <a:latin typeface="Trebuchet MS" pitchFamily="34" charset="0"/>
              </a:rPr>
              <a:t>Pontgibaud, 10 mai 2011</a:t>
            </a:r>
          </a:p>
        </p:txBody>
      </p:sp>
      <p:sp>
        <p:nvSpPr>
          <p:cNvPr id="6152" name="ZoneTexte 5"/>
          <p:cNvSpPr txBox="1">
            <a:spLocks noChangeArrowheads="1"/>
          </p:cNvSpPr>
          <p:nvPr/>
        </p:nvSpPr>
        <p:spPr bwMode="auto">
          <a:xfrm>
            <a:off x="7938" y="4794250"/>
            <a:ext cx="6588125" cy="27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fr-FR" sz="2200">
              <a:latin typeface="Trebuchet MS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    Associer les partenaires à la définition du projet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Partager un même regard sur le territoire 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Enrichir la réflexion au sujet du territoire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20 participants, 14 organismes</a:t>
            </a:r>
          </a:p>
          <a:p>
            <a:pPr marL="342900" indent="-342900">
              <a:buFont typeface="Arial" charset="0"/>
              <a:buChar char="•"/>
            </a:pPr>
            <a:endParaRPr lang="fr-FR" sz="2000" i="1">
              <a:latin typeface="Trebuchet MS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fr-FR" sz="2400">
              <a:latin typeface="Trebuchet MS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fr-FR" sz="2400">
              <a:latin typeface="Trebuchet MS" pitchFamily="34" charset="0"/>
            </a:endParaRPr>
          </a:p>
        </p:txBody>
      </p:sp>
      <p:pic>
        <p:nvPicPr>
          <p:cNvPr id="2" name="Image 8" descr="1ere conference des partenaires - Mai 2011 -5-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4275" y="4697413"/>
            <a:ext cx="287972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Image 10" descr="A 344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64275" y="1700213"/>
            <a:ext cx="2879725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Image 10" descr="logo_petit_png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313" y="200025"/>
            <a:ext cx="1389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052513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7171" name="Sous-titre 2"/>
          <p:cNvSpPr txBox="1">
            <a:spLocks/>
          </p:cNvSpPr>
          <p:nvPr/>
        </p:nvSpPr>
        <p:spPr bwMode="auto">
          <a:xfrm>
            <a:off x="136525" y="328613"/>
            <a:ext cx="897255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fr-FR" sz="3200" b="1" i="1">
                <a:solidFill>
                  <a:schemeClr val="bg1"/>
                </a:solidFill>
                <a:latin typeface="Trebuchet MS" pitchFamily="34" charset="0"/>
              </a:rPr>
              <a:t>Population : besoins et attentes</a:t>
            </a:r>
          </a:p>
          <a:p>
            <a:pPr marL="342900" indent="-342900" algn="r">
              <a:spcBef>
                <a:spcPct val="20000"/>
              </a:spcBef>
            </a:pPr>
            <a:endParaRPr lang="fr-FR" sz="2600" b="1" i="1">
              <a:latin typeface="Trebuchet MS" pitchFamily="34" charset="0"/>
            </a:endParaRPr>
          </a:p>
        </p:txBody>
      </p:sp>
      <p:sp>
        <p:nvSpPr>
          <p:cNvPr id="7172" name="ZoneTexte 5"/>
          <p:cNvSpPr txBox="1">
            <a:spLocks noChangeArrowheads="1"/>
          </p:cNvSpPr>
          <p:nvPr/>
        </p:nvSpPr>
        <p:spPr bwMode="auto">
          <a:xfrm>
            <a:off x="468313" y="1274763"/>
            <a:ext cx="8675687" cy="597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fr-FR" sz="2200">
              <a:latin typeface="Trebuchet MS" pitchFamily="34" charset="0"/>
            </a:endParaRPr>
          </a:p>
          <a:p>
            <a:pPr marL="342900" indent="-342900"/>
            <a:r>
              <a:rPr lang="fr-FR" sz="2400">
                <a:latin typeface="Trebuchet MS" pitchFamily="34" charset="0"/>
              </a:rPr>
              <a:t>1. Petite enfance</a:t>
            </a:r>
          </a:p>
          <a:p>
            <a:pPr marL="342900" indent="-342900">
              <a:buFont typeface="Arial" charset="0"/>
              <a:buChar char="•"/>
            </a:pPr>
            <a:endParaRPr lang="fr-FR" sz="2400">
              <a:latin typeface="Trebuchet MS" pitchFamily="34" charset="0"/>
            </a:endParaRPr>
          </a:p>
          <a:p>
            <a:pPr marL="342900" indent="-342900"/>
            <a:r>
              <a:rPr lang="fr-FR" sz="2400">
                <a:latin typeface="Trebuchet MS" pitchFamily="34" charset="0"/>
              </a:rPr>
              <a:t>2. Améliorer l’offre de soins médicaux</a:t>
            </a:r>
          </a:p>
          <a:p>
            <a:pPr marL="342900" indent="-342900">
              <a:buFont typeface="Arial" charset="0"/>
              <a:buChar char="•"/>
            </a:pPr>
            <a:endParaRPr lang="fr-FR" sz="2400">
              <a:latin typeface="Trebuchet MS" pitchFamily="34" charset="0"/>
            </a:endParaRPr>
          </a:p>
          <a:p>
            <a:pPr marL="342900" indent="-342900"/>
            <a:r>
              <a:rPr lang="fr-FR" sz="2400">
                <a:latin typeface="Trebuchet MS" pitchFamily="34" charset="0"/>
              </a:rPr>
              <a:t>3. Maintien des services publics et des services de proximité</a:t>
            </a:r>
          </a:p>
          <a:p>
            <a:pPr marL="342900" indent="-342900">
              <a:buFont typeface="Arial" charset="0"/>
              <a:buChar char="•"/>
            </a:pPr>
            <a:endParaRPr lang="fr-FR" sz="2400">
              <a:latin typeface="Trebuchet MS" pitchFamily="34" charset="0"/>
            </a:endParaRPr>
          </a:p>
          <a:p>
            <a:pPr marL="342900" indent="-342900"/>
            <a:r>
              <a:rPr lang="fr-FR" sz="2400">
                <a:latin typeface="Trebuchet MS" pitchFamily="34" charset="0"/>
              </a:rPr>
              <a:t>3. Une offre de mobilité de qualité et diversifiée</a:t>
            </a:r>
          </a:p>
          <a:p>
            <a:pPr marL="342900" indent="-342900">
              <a:buFont typeface="Arial" charset="0"/>
              <a:buChar char="•"/>
            </a:pPr>
            <a:endParaRPr lang="fr-FR" sz="2400">
              <a:latin typeface="Trebuchet MS" pitchFamily="34" charset="0"/>
            </a:endParaRPr>
          </a:p>
          <a:p>
            <a:pPr marL="342900" indent="-342900"/>
            <a:r>
              <a:rPr lang="fr-FR" sz="2400">
                <a:latin typeface="Trebuchet MS" pitchFamily="34" charset="0"/>
              </a:rPr>
              <a:t>4. Services adaptés pour les personnes âgées</a:t>
            </a:r>
          </a:p>
          <a:p>
            <a:pPr marL="342900" indent="-342900">
              <a:buFont typeface="Arial" charset="0"/>
              <a:buChar char="•"/>
            </a:pPr>
            <a:endParaRPr lang="fr-FR" sz="2400">
              <a:latin typeface="Trebuchet MS" pitchFamily="34" charset="0"/>
            </a:endParaRPr>
          </a:p>
          <a:p>
            <a:pPr marL="342900" indent="-342900"/>
            <a:r>
              <a:rPr lang="fr-FR" sz="2400">
                <a:latin typeface="Trebuchet MS" pitchFamily="34" charset="0"/>
              </a:rPr>
              <a:t>5. Assurer l’avenir des jeunes en termes d’insertion professionnelle et d’emploi</a:t>
            </a:r>
          </a:p>
          <a:p>
            <a:pPr marL="342900" indent="-342900">
              <a:buFont typeface="Arial" charset="0"/>
              <a:buChar char="•"/>
            </a:pPr>
            <a:endParaRPr lang="fr-FR" sz="2400">
              <a:latin typeface="Trebuchet MS" pitchFamily="34" charset="0"/>
            </a:endParaRPr>
          </a:p>
          <a:p>
            <a:pPr marL="342900" indent="-342900"/>
            <a:r>
              <a:rPr lang="fr-FR" sz="2400">
                <a:latin typeface="Trebuchet MS" pitchFamily="34" charset="0"/>
              </a:rPr>
              <a:t>6. Accessibilité renforcée aux nouvelles technologies</a:t>
            </a:r>
          </a:p>
          <a:p>
            <a:pPr marL="342900" indent="-342900">
              <a:buFont typeface="Arial" charset="0"/>
              <a:buChar char="•"/>
            </a:pPr>
            <a:endParaRPr lang="fr-FR" sz="2400">
              <a:latin typeface="Trebuchet MS" pitchFamily="34" charset="0"/>
            </a:endParaRPr>
          </a:p>
        </p:txBody>
      </p:sp>
      <p:pic>
        <p:nvPicPr>
          <p:cNvPr id="7173" name="Image 5" descr="logo_petit_p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313" y="200025"/>
            <a:ext cx="1389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052513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8195" name="Sous-titre 2"/>
          <p:cNvSpPr txBox="1">
            <a:spLocks/>
          </p:cNvSpPr>
          <p:nvPr/>
        </p:nvSpPr>
        <p:spPr bwMode="auto">
          <a:xfrm>
            <a:off x="136525" y="338138"/>
            <a:ext cx="897255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fr-FR" sz="3200" b="1" i="1">
                <a:solidFill>
                  <a:schemeClr val="bg1"/>
                </a:solidFill>
                <a:latin typeface="Trebuchet MS" pitchFamily="34" charset="0"/>
              </a:rPr>
              <a:t>Acteurs économiques : priorités</a:t>
            </a:r>
          </a:p>
          <a:p>
            <a:pPr marL="342900" indent="-342900" algn="r">
              <a:spcBef>
                <a:spcPct val="20000"/>
              </a:spcBef>
            </a:pPr>
            <a:endParaRPr lang="fr-FR" sz="2600" b="1" i="1">
              <a:latin typeface="Trebuchet MS" pitchFamily="34" charset="0"/>
            </a:endParaRPr>
          </a:p>
        </p:txBody>
      </p:sp>
      <p:sp>
        <p:nvSpPr>
          <p:cNvPr id="7172" name="ZoneTexte 5"/>
          <p:cNvSpPr txBox="1">
            <a:spLocks noChangeArrowheads="1"/>
          </p:cNvSpPr>
          <p:nvPr/>
        </p:nvSpPr>
        <p:spPr bwMode="auto">
          <a:xfrm>
            <a:off x="250825" y="1330325"/>
            <a:ext cx="8316913" cy="555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fr-FR" sz="2200">
              <a:latin typeface="Trebuchet MS" pitchFamily="34" charset="0"/>
            </a:endParaRPr>
          </a:p>
          <a:p>
            <a:pPr marL="342900" indent="-342900"/>
            <a:r>
              <a:rPr lang="fr-FR" sz="2200">
                <a:latin typeface="Trebuchet MS" pitchFamily="34" charset="0"/>
              </a:rPr>
              <a:t>1. Soutien à l’agriculture, valorisation des produits</a:t>
            </a:r>
          </a:p>
          <a:p>
            <a:pPr marL="342900" indent="-342900"/>
            <a:endParaRPr lang="fr-FR" sz="2200">
              <a:latin typeface="Trebuchet MS" pitchFamily="34" charset="0"/>
            </a:endParaRPr>
          </a:p>
          <a:p>
            <a:pPr marL="342900" indent="-342900"/>
            <a:r>
              <a:rPr lang="fr-FR" sz="2200">
                <a:latin typeface="Trebuchet MS" pitchFamily="34" charset="0"/>
              </a:rPr>
              <a:t>2. Promotion / Développement de la zone d’activités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fr-FR" sz="2200">
              <a:latin typeface="Trebuchet MS" pitchFamily="34" charset="0"/>
            </a:endParaRPr>
          </a:p>
          <a:p>
            <a:pPr marL="342900" indent="-342900"/>
            <a:r>
              <a:rPr lang="fr-FR" sz="2200">
                <a:latin typeface="Trebuchet MS" pitchFamily="34" charset="0"/>
              </a:rPr>
              <a:t>3. Accueil, accompagnement des entreprises et </a:t>
            </a:r>
          </a:p>
          <a:p>
            <a:pPr marL="342900" indent="-342900"/>
            <a:r>
              <a:rPr lang="fr-FR" sz="2200">
                <a:latin typeface="Trebuchet MS" pitchFamily="34" charset="0"/>
              </a:rPr>
              <a:t>des porteurs de projet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fr-FR" sz="2200">
              <a:latin typeface="Trebuchet MS" pitchFamily="34" charset="0"/>
            </a:endParaRPr>
          </a:p>
          <a:p>
            <a:pPr marL="342900" indent="-342900"/>
            <a:r>
              <a:rPr lang="fr-FR" sz="2200">
                <a:latin typeface="Trebuchet MS" pitchFamily="34" charset="0"/>
              </a:rPr>
              <a:t>4. Maintien des commerces de proximité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fr-FR" sz="2200">
              <a:latin typeface="Trebuchet MS" pitchFamily="34" charset="0"/>
            </a:endParaRPr>
          </a:p>
          <a:p>
            <a:pPr marL="342900" indent="-342900"/>
            <a:r>
              <a:rPr lang="fr-FR" sz="2200">
                <a:latin typeface="Trebuchet MS" pitchFamily="34" charset="0"/>
              </a:rPr>
              <a:t>5. Animer et mieux communiquer sur le territoire et ses atouts</a:t>
            </a:r>
          </a:p>
          <a:p>
            <a:pPr marL="342900" indent="-342900"/>
            <a:r>
              <a:rPr lang="fr-FR" sz="2200">
                <a:latin typeface="Trebuchet MS" pitchFamily="34" charset="0"/>
              </a:rPr>
              <a:t>(image)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fr-FR" sz="2200">
              <a:latin typeface="Trebuchet MS" pitchFamily="34" charset="0"/>
            </a:endParaRPr>
          </a:p>
          <a:p>
            <a:pPr marL="342900" indent="-342900"/>
            <a:r>
              <a:rPr lang="fr-FR" sz="2200">
                <a:latin typeface="Trebuchet MS" pitchFamily="34" charset="0"/>
              </a:rPr>
              <a:t>6. Améliorer la couverture Haut Débit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fr-FR" sz="2200">
              <a:latin typeface="Trebuchet MS" pitchFamily="34" charset="0"/>
            </a:endParaRPr>
          </a:p>
          <a:p>
            <a:pPr marL="342900" indent="-342900"/>
            <a:r>
              <a:rPr lang="fr-FR" sz="2200">
                <a:latin typeface="Trebuchet MS" pitchFamily="34" charset="0"/>
              </a:rPr>
              <a:t>7. Développer l’activité touristique</a:t>
            </a:r>
          </a:p>
          <a:p>
            <a:pPr marL="342900" indent="-342900">
              <a:buFont typeface="Arial" charset="0"/>
              <a:buChar char="•"/>
            </a:pPr>
            <a:endParaRPr lang="fr-FR" sz="300">
              <a:latin typeface="Trebuchet MS" pitchFamily="34" charset="0"/>
            </a:endParaRPr>
          </a:p>
        </p:txBody>
      </p:sp>
      <p:pic>
        <p:nvPicPr>
          <p:cNvPr id="8197" name="Image 6" descr="logo_petit_p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313" y="200025"/>
            <a:ext cx="1389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052513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9219" name="Sous-titre 2"/>
          <p:cNvSpPr txBox="1">
            <a:spLocks/>
          </p:cNvSpPr>
          <p:nvPr/>
        </p:nvSpPr>
        <p:spPr bwMode="auto">
          <a:xfrm>
            <a:off x="136525" y="338138"/>
            <a:ext cx="897255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fr-FR" sz="3200" b="1" i="1">
                <a:solidFill>
                  <a:schemeClr val="bg1"/>
                </a:solidFill>
                <a:latin typeface="Trebuchet MS" pitchFamily="34" charset="0"/>
              </a:rPr>
              <a:t>Débattre des enjeux</a:t>
            </a:r>
          </a:p>
          <a:p>
            <a:pPr marL="342900" indent="-342900" algn="r">
              <a:spcBef>
                <a:spcPct val="20000"/>
              </a:spcBef>
            </a:pPr>
            <a:endParaRPr lang="fr-FR" sz="2600" b="1" i="1">
              <a:latin typeface="Trebuchet MS" pitchFamily="34" charset="0"/>
            </a:endParaRP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250825" y="1557338"/>
            <a:ext cx="8351838" cy="627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10 mai 2011 </a:t>
            </a:r>
          </a:p>
          <a:p>
            <a:pPr marL="342900" indent="-342900">
              <a:buFontTx/>
              <a:buChar char="-"/>
            </a:pPr>
            <a:r>
              <a:rPr lang="fr-FR" sz="2400" b="1" i="1">
                <a:latin typeface="Trebuchet MS" pitchFamily="34" charset="0"/>
              </a:rPr>
              <a:t>2</a:t>
            </a:r>
            <a:r>
              <a:rPr lang="fr-FR" sz="2400" b="1" i="1" baseline="30000">
                <a:latin typeface="Trebuchet MS" pitchFamily="34" charset="0"/>
              </a:rPr>
              <a:t>ème</a:t>
            </a:r>
            <a:r>
              <a:rPr lang="fr-FR" sz="2400" b="1" i="1">
                <a:latin typeface="Trebuchet MS" pitchFamily="34" charset="0"/>
              </a:rPr>
              <a:t> Comité de Pilotage, échanges sur les enjeux </a:t>
            </a:r>
          </a:p>
          <a:p>
            <a:pPr marL="342900" indent="-342900"/>
            <a:endParaRPr lang="fr-FR" sz="2400" b="1" i="1">
              <a:latin typeface="Trebuchet MS" pitchFamily="34" charset="0"/>
            </a:endParaRPr>
          </a:p>
          <a:p>
            <a:pPr marL="342900" indent="-342900"/>
            <a:endParaRPr lang="fr-FR" sz="2400" b="1" i="1">
              <a:latin typeface="Trebuchet MS" pitchFamily="34" charset="0"/>
            </a:endParaRPr>
          </a:p>
          <a:p>
            <a:pPr marL="342900" indent="-342900"/>
            <a:r>
              <a:rPr lang="fr-FR" sz="2400" b="1">
                <a:latin typeface="Trebuchet MS" pitchFamily="34" charset="0"/>
              </a:rPr>
              <a:t>1</a:t>
            </a:r>
            <a:r>
              <a:rPr lang="fr-FR" sz="2400">
                <a:latin typeface="Trebuchet MS" pitchFamily="34" charset="0"/>
              </a:rPr>
              <a:t>. Tirer parti d’une situation stratégique, </a:t>
            </a:r>
          </a:p>
          <a:p>
            <a:pPr marL="342900" indent="-342900"/>
            <a:r>
              <a:rPr lang="fr-FR" sz="2400">
                <a:latin typeface="Trebuchet MS" pitchFamily="34" charset="0"/>
              </a:rPr>
              <a:t>entre ville et campagne</a:t>
            </a:r>
          </a:p>
          <a:p>
            <a:pPr marL="342900" indent="-342900"/>
            <a:endParaRPr lang="fr-FR">
              <a:latin typeface="Trebuchet MS" pitchFamily="34" charset="0"/>
            </a:endParaRPr>
          </a:p>
          <a:p>
            <a:pPr marL="342900" indent="-342900"/>
            <a:r>
              <a:rPr lang="fr-FR" sz="2400" b="1">
                <a:latin typeface="Trebuchet MS" pitchFamily="34" charset="0"/>
              </a:rPr>
              <a:t>2</a:t>
            </a:r>
            <a:r>
              <a:rPr lang="fr-FR" sz="2400">
                <a:latin typeface="Trebuchet MS" pitchFamily="34" charset="0"/>
              </a:rPr>
              <a:t>. Mieux valoriser et développer les atouts économiques du territoire</a:t>
            </a:r>
          </a:p>
          <a:p>
            <a:pPr marL="342900" indent="-342900"/>
            <a:endParaRPr lang="fr-FR">
              <a:latin typeface="Trebuchet MS" pitchFamily="34" charset="0"/>
            </a:endParaRPr>
          </a:p>
          <a:p>
            <a:pPr marL="342900" indent="-342900"/>
            <a:r>
              <a:rPr lang="fr-FR" sz="2400" b="1">
                <a:latin typeface="Trebuchet MS" pitchFamily="34" charset="0"/>
              </a:rPr>
              <a:t>3</a:t>
            </a:r>
            <a:r>
              <a:rPr lang="fr-FR" sz="2400">
                <a:latin typeface="Trebuchet MS" pitchFamily="34" charset="0"/>
              </a:rPr>
              <a:t>. Préserver et valoriser un environnement de qualité</a:t>
            </a:r>
          </a:p>
          <a:p>
            <a:pPr marL="342900" indent="-342900"/>
            <a:endParaRPr lang="fr-FR">
              <a:latin typeface="Trebuchet MS" pitchFamily="34" charset="0"/>
            </a:endParaRPr>
          </a:p>
          <a:p>
            <a:pPr marL="342900" indent="-342900"/>
            <a:r>
              <a:rPr lang="fr-FR" sz="2400" b="1">
                <a:latin typeface="Trebuchet MS" pitchFamily="34" charset="0"/>
              </a:rPr>
              <a:t>4</a:t>
            </a:r>
            <a:r>
              <a:rPr lang="fr-FR" sz="2400">
                <a:latin typeface="Trebuchet MS" pitchFamily="34" charset="0"/>
              </a:rPr>
              <a:t>. Renforcer les synergies locales, pour avancer ensemble</a:t>
            </a:r>
          </a:p>
          <a:p>
            <a:pPr marL="342900" indent="-342900"/>
            <a:r>
              <a:rPr lang="fr-FR" sz="2400" b="1" i="1">
                <a:latin typeface="Trebuchet MS" pitchFamily="34" charset="0"/>
              </a:rPr>
              <a:t> </a:t>
            </a:r>
            <a:endParaRPr lang="fr-FR" sz="2800" b="1">
              <a:latin typeface="Trebuchet MS" pitchFamily="34" charset="0"/>
            </a:endParaRPr>
          </a:p>
          <a:p>
            <a:pPr marL="342900" indent="-342900"/>
            <a:endParaRPr lang="fr-FR" sz="2800" b="1">
              <a:latin typeface="Trebuchet MS" pitchFamily="34" charset="0"/>
            </a:endParaRPr>
          </a:p>
          <a:p>
            <a:pPr marL="342900" indent="-342900"/>
            <a:endParaRPr lang="fr-FR" b="1">
              <a:latin typeface="Trebuchet MS" pitchFamily="34" charset="0"/>
            </a:endParaRPr>
          </a:p>
          <a:p>
            <a:pPr marL="342900" indent="-342900" algn="ctr"/>
            <a:endParaRPr lang="fr-FR" b="1">
              <a:latin typeface="Trebuchet MS" pitchFamily="34" charset="0"/>
            </a:endParaRPr>
          </a:p>
          <a:p>
            <a:pPr marL="342900" indent="-342900" algn="ctr"/>
            <a:endParaRPr lang="fr-FR" b="1">
              <a:latin typeface="Trebuchet MS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825" y="2997200"/>
            <a:ext cx="8569325" cy="35274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9222" name="Image 6" descr="logo_petit_p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313" y="200025"/>
            <a:ext cx="1389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052513"/>
          </a:xfrm>
          <a:prstGeom prst="rect">
            <a:avLst/>
          </a:prstGeom>
          <a:solidFill>
            <a:srgbClr val="349424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fr-FR" sz="2000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0243" name="Sous-titre 2"/>
          <p:cNvSpPr txBox="1">
            <a:spLocks/>
          </p:cNvSpPr>
          <p:nvPr/>
        </p:nvSpPr>
        <p:spPr bwMode="auto">
          <a:xfrm>
            <a:off x="136525" y="338138"/>
            <a:ext cx="897255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fr-FR" sz="3200" b="1" i="1">
                <a:solidFill>
                  <a:schemeClr val="bg1"/>
                </a:solidFill>
                <a:latin typeface="Trebuchet MS" pitchFamily="34" charset="0"/>
              </a:rPr>
              <a:t>Imaginer le territoire en 2030…  </a:t>
            </a:r>
          </a:p>
          <a:p>
            <a:pPr marL="342900" indent="-342900" algn="r">
              <a:spcBef>
                <a:spcPct val="20000"/>
              </a:spcBef>
            </a:pPr>
            <a:endParaRPr lang="fr-FR" sz="2600" b="1" i="1">
              <a:latin typeface="Trebuchet MS" pitchFamily="34" charset="0"/>
            </a:endParaRPr>
          </a:p>
        </p:txBody>
      </p:sp>
      <p:sp>
        <p:nvSpPr>
          <p:cNvPr id="10244" name="ZoneTexte 5"/>
          <p:cNvSpPr txBox="1">
            <a:spLocks noChangeArrowheads="1"/>
          </p:cNvSpPr>
          <p:nvPr/>
        </p:nvSpPr>
        <p:spPr bwMode="auto">
          <a:xfrm>
            <a:off x="0" y="2686050"/>
            <a:ext cx="6588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35 élus municipaux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4 scénarios de développement proposés 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Travaux de groupe</a:t>
            </a:r>
          </a:p>
        </p:txBody>
      </p:sp>
      <p:sp>
        <p:nvSpPr>
          <p:cNvPr id="10245" name="ZoneTexte 8"/>
          <p:cNvSpPr txBox="1">
            <a:spLocks noChangeArrowheads="1"/>
          </p:cNvSpPr>
          <p:nvPr/>
        </p:nvSpPr>
        <p:spPr bwMode="auto">
          <a:xfrm>
            <a:off x="0" y="1778000"/>
            <a:ext cx="6443663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2</a:t>
            </a:r>
            <a:r>
              <a:rPr lang="fr-FR" sz="2800" b="1" baseline="30000">
                <a:solidFill>
                  <a:srgbClr val="C00000"/>
                </a:solidFill>
                <a:latin typeface="Trebuchet MS" pitchFamily="34" charset="0"/>
              </a:rPr>
              <a:t>nd</a:t>
            </a:r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 Rencontre des Elus municipaux </a:t>
            </a:r>
            <a:r>
              <a:rPr lang="fr-FR" sz="2400" b="1">
                <a:latin typeface="Trebuchet MS" pitchFamily="34" charset="0"/>
              </a:rPr>
              <a:t>Saint-Pierre-le-Chastel, 24 mai 2011</a:t>
            </a:r>
            <a:endParaRPr lang="fr-FR" sz="2800" b="1">
              <a:latin typeface="Trebuchet MS" pitchFamily="34" charset="0"/>
            </a:endParaRPr>
          </a:p>
        </p:txBody>
      </p:sp>
      <p:pic>
        <p:nvPicPr>
          <p:cNvPr id="10246" name="Image 11" descr="IMG_0142.JPG"/>
          <p:cNvPicPr>
            <a:picLocks noChangeAspect="1"/>
          </p:cNvPicPr>
          <p:nvPr/>
        </p:nvPicPr>
        <p:blipFill>
          <a:blip r:embed="rId3" cstate="print"/>
          <a:srcRect b="12009"/>
          <a:stretch>
            <a:fillRect/>
          </a:stretch>
        </p:blipFill>
        <p:spPr bwMode="auto">
          <a:xfrm>
            <a:off x="6084888" y="1778000"/>
            <a:ext cx="3059112" cy="201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92725" y="3001963"/>
            <a:ext cx="387350" cy="368300"/>
          </a:xfrm>
          <a:prstGeom prst="actionButtonForwardNex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248" name="Rectangle 5"/>
          <p:cNvSpPr>
            <a:spLocks noChangeArrowheads="1"/>
          </p:cNvSpPr>
          <p:nvPr/>
        </p:nvSpPr>
        <p:spPr bwMode="auto">
          <a:xfrm>
            <a:off x="215900" y="4076700"/>
            <a:ext cx="896461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fr-FR" sz="2800" b="1">
                <a:solidFill>
                  <a:srgbClr val="C00000"/>
                </a:solidFill>
                <a:latin typeface="Trebuchet MS" pitchFamily="34" charset="0"/>
              </a:rPr>
              <a:t>28 juin 2011  </a:t>
            </a:r>
          </a:p>
          <a:p>
            <a:pPr marL="342900" indent="-342900"/>
            <a:r>
              <a:rPr lang="fr-FR" sz="2400" b="1" i="1">
                <a:latin typeface="Trebuchet MS" pitchFamily="34" charset="0"/>
              </a:rPr>
              <a:t>3</a:t>
            </a:r>
            <a:r>
              <a:rPr lang="fr-FR" sz="2400" b="1" i="1" baseline="30000">
                <a:latin typeface="Trebuchet MS" pitchFamily="34" charset="0"/>
              </a:rPr>
              <a:t>ème</a:t>
            </a:r>
            <a:r>
              <a:rPr lang="fr-FR" sz="2400" b="1" i="1">
                <a:latin typeface="Trebuchet MS" pitchFamily="34" charset="0"/>
              </a:rPr>
              <a:t> Comité de Pilotage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Présentation du scénario de synthèse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Proposition d’un projet de territoire 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000" i="1">
                <a:latin typeface="Trebuchet MS" pitchFamily="34" charset="0"/>
              </a:rPr>
              <a:t>Illustrations opérationnelles</a:t>
            </a:r>
          </a:p>
          <a:p>
            <a:pPr marL="342900" indent="-342900"/>
            <a:endParaRPr lang="fr-FR" b="1">
              <a:latin typeface="Trebuchet MS" pitchFamily="34" charset="0"/>
            </a:endParaRPr>
          </a:p>
          <a:p>
            <a:pPr marL="342900" indent="-342900" algn="ctr"/>
            <a:endParaRPr lang="fr-FR" b="1">
              <a:latin typeface="Trebuchet MS" pitchFamily="34" charset="0"/>
            </a:endParaRPr>
          </a:p>
          <a:p>
            <a:pPr marL="342900" indent="-342900" algn="ctr"/>
            <a:endParaRPr lang="fr-FR" b="1">
              <a:latin typeface="Trebuchet MS" pitchFamily="34" charset="0"/>
            </a:endParaRPr>
          </a:p>
        </p:txBody>
      </p:sp>
      <p:pic>
        <p:nvPicPr>
          <p:cNvPr id="10249" name="Image 9" descr="logo_petit_png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313" y="200025"/>
            <a:ext cx="1389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5572</TotalTime>
  <Words>951</Words>
  <Application>Microsoft Office PowerPoint</Application>
  <PresentationFormat>Affichage à l'écran (4:3)</PresentationFormat>
  <Paragraphs>274</Paragraphs>
  <Slides>19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Arial</vt:lpstr>
      <vt:lpstr>Calibri</vt:lpstr>
      <vt:lpstr>Verdana</vt:lpstr>
      <vt:lpstr>Trebuchet MS</vt:lpstr>
      <vt:lpstr>Wingdings</vt:lpstr>
      <vt:lpstr>Browallia New</vt:lpstr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Mohammed CHAHID</dc:creator>
  <cp:lastModifiedBy>PROPRIETAIRE</cp:lastModifiedBy>
  <cp:revision>585</cp:revision>
  <dcterms:created xsi:type="dcterms:W3CDTF">2008-12-18T15:05:56Z</dcterms:created>
  <dcterms:modified xsi:type="dcterms:W3CDTF">2011-09-26T15:37:39Z</dcterms:modified>
</cp:coreProperties>
</file>